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66" r:id="rId5"/>
    <p:sldId id="267" r:id="rId6"/>
    <p:sldId id="259" r:id="rId7"/>
    <p:sldId id="270" r:id="rId8"/>
    <p:sldId id="269" r:id="rId9"/>
    <p:sldId id="262" r:id="rId10"/>
    <p:sldId id="263" r:id="rId11"/>
    <p:sldId id="264" r:id="rId12"/>
    <p:sldId id="265" r:id="rId13"/>
    <p:sldId id="268" r:id="rId14"/>
    <p:sldId id="26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33" autoAdjust="0"/>
  </p:normalViewPr>
  <p:slideViewPr>
    <p:cSldViewPr>
      <p:cViewPr varScale="1">
        <p:scale>
          <a:sx n="71" d="100"/>
          <a:sy n="71" d="100"/>
        </p:scale>
        <p:origin x="11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F5EF4-0356-4985-B32A-0FE9B009FBC1}"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0CBA1-D1B9-4480-A2C8-475871C4EABA}" type="slidenum">
              <a:rPr lang="en-US" smtClean="0"/>
              <a:t>‹#›</a:t>
            </a:fld>
            <a:endParaRPr lang="en-US"/>
          </a:p>
        </p:txBody>
      </p:sp>
    </p:spTree>
    <p:extLst>
      <p:ext uri="{BB962C8B-B14F-4D97-AF65-F5344CB8AC3E}">
        <p14:creationId xmlns:p14="http://schemas.microsoft.com/office/powerpoint/2010/main" val="15392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0CBA1-D1B9-4480-A2C8-475871C4EABA}" type="slidenum">
              <a:rPr lang="en-US" smtClean="0"/>
              <a:t>5</a:t>
            </a:fld>
            <a:endParaRPr lang="en-US"/>
          </a:p>
        </p:txBody>
      </p:sp>
    </p:spTree>
    <p:extLst>
      <p:ext uri="{BB962C8B-B14F-4D97-AF65-F5344CB8AC3E}">
        <p14:creationId xmlns:p14="http://schemas.microsoft.com/office/powerpoint/2010/main" val="361230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if forms are not in by </a:t>
            </a:r>
            <a:r>
              <a:rPr lang="en-US" baseline="0" dirty="0" err="1"/>
              <a:t>oct.</a:t>
            </a:r>
            <a:r>
              <a:rPr lang="en-US" baseline="0" dirty="0"/>
              <a:t> 11, member is unable to compete BUT may still be a member of HOSA if advisors are aware of situation (this is due to HOSA competing registration) </a:t>
            </a:r>
            <a:endParaRPr lang="en-US" dirty="0"/>
          </a:p>
        </p:txBody>
      </p:sp>
      <p:sp>
        <p:nvSpPr>
          <p:cNvPr id="4" name="Slide Number Placeholder 3"/>
          <p:cNvSpPr>
            <a:spLocks noGrp="1"/>
          </p:cNvSpPr>
          <p:nvPr>
            <p:ph type="sldNum" sz="quarter" idx="10"/>
          </p:nvPr>
        </p:nvSpPr>
        <p:spPr/>
        <p:txBody>
          <a:bodyPr/>
          <a:lstStyle/>
          <a:p>
            <a:fld id="{0390CBA1-D1B9-4480-A2C8-475871C4EABA}" type="slidenum">
              <a:rPr lang="en-US" smtClean="0"/>
              <a:t>6</a:t>
            </a:fld>
            <a:endParaRPr lang="en-US"/>
          </a:p>
        </p:txBody>
      </p:sp>
    </p:spTree>
    <p:extLst>
      <p:ext uri="{BB962C8B-B14F-4D97-AF65-F5344CB8AC3E}">
        <p14:creationId xmlns:p14="http://schemas.microsoft.com/office/powerpoint/2010/main" val="151002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certain events have online comp.,</a:t>
            </a:r>
            <a:r>
              <a:rPr lang="en-US" baseline="0" dirty="0"/>
              <a:t> they determine conference participation but are not considered competition at area level, certain events have online comp. that advance the student to the state comp. Placing in the online competition is not considered competition at the state level. Seniors can receive letter with HOSA advisors discretion and principals approval even though they may not have fulfilled the requirements set forth above.</a:t>
            </a:r>
          </a:p>
          <a:p>
            <a:r>
              <a:rPr lang="en-US" baseline="0" dirty="0"/>
              <a:t>STUDENT IS RESPONSIBLE FOR CONTACTING A HOSA ADVISOR IF THEY BELIEVE THEY QUALIFY FOR A HOSA LETTERMAN</a:t>
            </a:r>
          </a:p>
          <a:p>
            <a:endParaRPr lang="en-US" baseline="0" dirty="0"/>
          </a:p>
        </p:txBody>
      </p:sp>
      <p:sp>
        <p:nvSpPr>
          <p:cNvPr id="4" name="Slide Number Placeholder 3"/>
          <p:cNvSpPr>
            <a:spLocks noGrp="1"/>
          </p:cNvSpPr>
          <p:nvPr>
            <p:ph type="sldNum" sz="quarter" idx="10"/>
          </p:nvPr>
        </p:nvSpPr>
        <p:spPr/>
        <p:txBody>
          <a:bodyPr/>
          <a:lstStyle/>
          <a:p>
            <a:fld id="{0390CBA1-D1B9-4480-A2C8-475871C4EABA}" type="slidenum">
              <a:rPr lang="en-US" smtClean="0"/>
              <a:t>9</a:t>
            </a:fld>
            <a:endParaRPr lang="en-US"/>
          </a:p>
        </p:txBody>
      </p:sp>
    </p:spTree>
    <p:extLst>
      <p:ext uri="{BB962C8B-B14F-4D97-AF65-F5344CB8AC3E}">
        <p14:creationId xmlns:p14="http://schemas.microsoft.com/office/powerpoint/2010/main" val="350053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on:</a:t>
            </a:r>
            <a:r>
              <a:rPr lang="en-US" baseline="0" dirty="0"/>
              <a:t> Blackboard and Website</a:t>
            </a:r>
            <a:endParaRPr lang="en-US" dirty="0"/>
          </a:p>
        </p:txBody>
      </p:sp>
      <p:sp>
        <p:nvSpPr>
          <p:cNvPr id="4" name="Slide Number Placeholder 3"/>
          <p:cNvSpPr>
            <a:spLocks noGrp="1"/>
          </p:cNvSpPr>
          <p:nvPr>
            <p:ph type="sldNum" sz="quarter" idx="10"/>
          </p:nvPr>
        </p:nvSpPr>
        <p:spPr/>
        <p:txBody>
          <a:bodyPr/>
          <a:lstStyle/>
          <a:p>
            <a:fld id="{0390CBA1-D1B9-4480-A2C8-475871C4EABA}" type="slidenum">
              <a:rPr lang="en-US" smtClean="0"/>
              <a:t>11</a:t>
            </a:fld>
            <a:endParaRPr lang="en-US"/>
          </a:p>
        </p:txBody>
      </p:sp>
    </p:spTree>
    <p:extLst>
      <p:ext uri="{BB962C8B-B14F-4D97-AF65-F5344CB8AC3E}">
        <p14:creationId xmlns:p14="http://schemas.microsoft.com/office/powerpoint/2010/main" val="29360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6A57608-BDC0-492C-BF5E-01756679E3D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D0351-4B63-4281-988F-05B2DB38F11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57608-BDC0-492C-BF5E-01756679E3D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57608-BDC0-492C-BF5E-01756679E3D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57608-BDC0-492C-BF5E-01756679E3D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C6A57608-BDC0-492C-BF5E-01756679E3DC}" type="datetimeFigureOut">
              <a:rPr lang="en-US" smtClean="0"/>
              <a:t>8/31/2016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80D0351-4B63-4281-988F-05B2DB38F1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A57608-BDC0-492C-BF5E-01756679E3D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A57608-BDC0-492C-BF5E-01756679E3DC}"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A57608-BDC0-492C-BF5E-01756679E3DC}"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57608-BDC0-492C-BF5E-01756679E3DC}"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D0351-4B63-4281-988F-05B2DB38F1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A57608-BDC0-492C-BF5E-01756679E3D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D0351-4B63-4281-988F-05B2DB38F11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C6A57608-BDC0-492C-BF5E-01756679E3D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D0351-4B63-4281-988F-05B2DB38F11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6A57608-BDC0-492C-BF5E-01756679E3DC}" type="datetimeFigureOut">
              <a:rPr lang="en-US" smtClean="0"/>
              <a:t>8/31/2016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80D0351-4B63-4281-988F-05B2DB38F1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arescue03@yahoo.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kohosa.weebly.com/" TargetMode="Externa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BACK!</a:t>
            </a:r>
          </a:p>
        </p:txBody>
      </p:sp>
      <p:sp>
        <p:nvSpPr>
          <p:cNvPr id="3" name="Subtitle 2"/>
          <p:cNvSpPr>
            <a:spLocks noGrp="1"/>
          </p:cNvSpPr>
          <p:nvPr>
            <p:ph type="subTitle" idx="1"/>
          </p:nvPr>
        </p:nvSpPr>
        <p:spPr/>
        <p:txBody>
          <a:bodyPr/>
          <a:lstStyle/>
          <a:p>
            <a:r>
              <a:rPr lang="en-US" dirty="0"/>
              <a:t>September 1, 2016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621"/>
            <a:ext cx="33623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433" y="1253746"/>
            <a:ext cx="1287111" cy="6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5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EARN A HOSA CORD </a:t>
            </a:r>
            <a:br>
              <a:rPr lang="en-US" dirty="0"/>
            </a:br>
            <a:r>
              <a:rPr lang="en-US" sz="2000" dirty="0">
                <a:solidFill>
                  <a:srgbClr val="92D050"/>
                </a:solidFill>
              </a:rPr>
              <a:t>(must fulfill at least 1 of the options to qualify for graduation cord)</a:t>
            </a:r>
          </a:p>
        </p:txBody>
      </p:sp>
      <p:sp>
        <p:nvSpPr>
          <p:cNvPr id="3" name="Content Placeholder 2"/>
          <p:cNvSpPr>
            <a:spLocks noGrp="1"/>
          </p:cNvSpPr>
          <p:nvPr>
            <p:ph idx="1"/>
          </p:nvPr>
        </p:nvSpPr>
        <p:spPr/>
        <p:txBody>
          <a:bodyPr>
            <a:normAutofit fontScale="77500" lnSpcReduction="20000"/>
          </a:bodyPr>
          <a:lstStyle/>
          <a:p>
            <a:r>
              <a:rPr lang="en-US" sz="2800" dirty="0"/>
              <a:t>Option 1: </a:t>
            </a:r>
          </a:p>
          <a:p>
            <a:pPr lvl="1"/>
            <a:r>
              <a:rPr lang="en-US" sz="2400" dirty="0"/>
              <a:t>Student must have taken CNA/EMT/Health Science/Pharm Tech AND have a semester average of at least 90 in all Health Science courses taken including:</a:t>
            </a:r>
          </a:p>
          <a:p>
            <a:pPr lvl="2"/>
            <a:r>
              <a:rPr lang="en-US" sz="2300" dirty="0"/>
              <a:t>A &amp; P, CNA, EMT, Health Science, Medical Microbiology, Pharm Tech, PHS, World Health</a:t>
            </a:r>
          </a:p>
          <a:p>
            <a:pPr marL="685800" lvl="2" indent="0">
              <a:buNone/>
            </a:pPr>
            <a:endParaRPr lang="en-US" dirty="0"/>
          </a:p>
          <a:p>
            <a:r>
              <a:rPr lang="en-US" sz="2800" dirty="0"/>
              <a:t>Option 2: </a:t>
            </a:r>
          </a:p>
          <a:p>
            <a:pPr lvl="1"/>
            <a:r>
              <a:rPr lang="en-US" sz="2400" dirty="0"/>
              <a:t>Student must participate in HOSA for 4 years AND must earn 10 community service hours per year until the year of their graduation (starting 2016/2017 school year)</a:t>
            </a:r>
          </a:p>
          <a:p>
            <a:pPr marL="365760" lvl="1" indent="0">
              <a:buNone/>
            </a:pPr>
            <a:endParaRPr lang="en-US" dirty="0"/>
          </a:p>
          <a:p>
            <a:r>
              <a:rPr lang="en-US" sz="2800" dirty="0"/>
              <a:t>Option 3:</a:t>
            </a:r>
          </a:p>
          <a:p>
            <a:pPr lvl="1"/>
            <a:r>
              <a:rPr lang="en-US" sz="2400" dirty="0"/>
              <a:t>Student must advance to HOSA Nationals</a:t>
            </a:r>
          </a:p>
          <a:p>
            <a:pPr lvl="1"/>
            <a:endParaRPr lang="en-US" dirty="0"/>
          </a:p>
          <a:p>
            <a:pPr marL="320040" lvl="1" indent="0">
              <a:buNone/>
            </a:pPr>
            <a:r>
              <a:rPr lang="en-US" dirty="0"/>
              <a:t> </a:t>
            </a:r>
          </a:p>
        </p:txBody>
      </p:sp>
    </p:spTree>
    <p:extLst>
      <p:ext uri="{BB962C8B-B14F-4D97-AF65-F5344CB8AC3E}">
        <p14:creationId xmlns:p14="http://schemas.microsoft.com/office/powerpoint/2010/main" val="201836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Forms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2497" y="1600200"/>
            <a:ext cx="6259005" cy="4525963"/>
          </a:xfrm>
        </p:spPr>
      </p:pic>
    </p:spTree>
    <p:extLst>
      <p:ext uri="{BB962C8B-B14F-4D97-AF65-F5344CB8AC3E}">
        <p14:creationId xmlns:p14="http://schemas.microsoft.com/office/powerpoint/2010/main" val="386994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a:t>
            </a:r>
          </a:p>
        </p:txBody>
      </p:sp>
      <p:sp>
        <p:nvSpPr>
          <p:cNvPr id="3" name="Content Placeholder 2"/>
          <p:cNvSpPr>
            <a:spLocks noGrp="1"/>
          </p:cNvSpPr>
          <p:nvPr>
            <p:ph idx="1"/>
          </p:nvPr>
        </p:nvSpPr>
        <p:spPr/>
        <p:txBody>
          <a:bodyPr/>
          <a:lstStyle/>
          <a:p>
            <a:r>
              <a:rPr lang="en-US" b="1" dirty="0">
                <a:solidFill>
                  <a:srgbClr val="92D050"/>
                </a:solidFill>
              </a:rPr>
              <a:t>September 8</a:t>
            </a:r>
            <a:r>
              <a:rPr lang="en-US" dirty="0"/>
              <a:t>: Ice Cream Social (After school in Senior Den)</a:t>
            </a:r>
          </a:p>
          <a:p>
            <a:r>
              <a:rPr lang="en-US" b="1" dirty="0">
                <a:solidFill>
                  <a:srgbClr val="92D050"/>
                </a:solidFill>
              </a:rPr>
              <a:t>October 6</a:t>
            </a:r>
            <a:r>
              <a:rPr lang="en-US" dirty="0"/>
              <a:t>: Fall Social (immediately after, after school meeting)</a:t>
            </a:r>
          </a:p>
          <a:p>
            <a:r>
              <a:rPr lang="en-US" b="1" dirty="0">
                <a:solidFill>
                  <a:srgbClr val="92D050"/>
                </a:solidFill>
              </a:rPr>
              <a:t>October 16</a:t>
            </a:r>
            <a:r>
              <a:rPr lang="en-US" dirty="0"/>
              <a:t>: Light the Night (10am-1pm) or (1pm-4pm)</a:t>
            </a:r>
          </a:p>
          <a:p>
            <a:r>
              <a:rPr lang="en-US" b="1" dirty="0">
                <a:solidFill>
                  <a:srgbClr val="92D050"/>
                </a:solidFill>
              </a:rPr>
              <a:t>October 29</a:t>
            </a:r>
            <a:r>
              <a:rPr lang="en-US" dirty="0"/>
              <a:t>: MS Walk</a:t>
            </a:r>
          </a:p>
          <a:p>
            <a:r>
              <a:rPr lang="en-US" b="1" dirty="0">
                <a:solidFill>
                  <a:srgbClr val="92D050"/>
                </a:solidFill>
              </a:rPr>
              <a:t>November 17</a:t>
            </a:r>
            <a:r>
              <a:rPr lang="en-US" dirty="0"/>
              <a:t>: Rockets Night </a:t>
            </a:r>
            <a:r>
              <a:rPr lang="en-US" u="sng" dirty="0"/>
              <a:t>(seniors &amp; juniors only) </a:t>
            </a:r>
          </a:p>
          <a:p>
            <a:r>
              <a:rPr lang="en-US" b="1" dirty="0">
                <a:solidFill>
                  <a:srgbClr val="92D050"/>
                </a:solidFill>
              </a:rPr>
              <a:t>December 10: </a:t>
            </a:r>
            <a:r>
              <a:rPr lang="en-US" dirty="0"/>
              <a:t>Jingle Bell Run </a:t>
            </a:r>
          </a:p>
          <a:p>
            <a:r>
              <a:rPr lang="en-US" b="1" dirty="0">
                <a:solidFill>
                  <a:srgbClr val="92D050"/>
                </a:solidFill>
              </a:rPr>
              <a:t>TBD:</a:t>
            </a:r>
            <a:r>
              <a:rPr lang="en-US" b="1" dirty="0">
                <a:solidFill>
                  <a:schemeClr val="tx1"/>
                </a:solidFill>
              </a:rPr>
              <a:t> </a:t>
            </a:r>
            <a:r>
              <a:rPr lang="en-US" dirty="0"/>
              <a:t>Winter Social </a:t>
            </a:r>
            <a:r>
              <a:rPr lang="en-US" u="sng" dirty="0"/>
              <a:t>(Christmas Tree Farm)</a:t>
            </a:r>
          </a:p>
        </p:txBody>
      </p:sp>
    </p:spTree>
    <p:extLst>
      <p:ext uri="{BB962C8B-B14F-4D97-AF65-F5344CB8AC3E}">
        <p14:creationId xmlns:p14="http://schemas.microsoft.com/office/powerpoint/2010/main" val="132723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AAR No-Kill Animal Shelter</a:t>
            </a:r>
          </a:p>
        </p:txBody>
      </p:sp>
      <p:sp>
        <p:nvSpPr>
          <p:cNvPr id="3" name="Content Placeholder 2"/>
          <p:cNvSpPr>
            <a:spLocks noGrp="1"/>
          </p:cNvSpPr>
          <p:nvPr>
            <p:ph idx="1"/>
          </p:nvPr>
        </p:nvSpPr>
        <p:spPr/>
        <p:txBody>
          <a:bodyPr/>
          <a:lstStyle/>
          <a:p>
            <a:r>
              <a:rPr lang="en-US" dirty="0"/>
              <a:t>Contact: </a:t>
            </a:r>
            <a:r>
              <a:rPr lang="en-US" dirty="0">
                <a:hlinkClick r:id="rId2"/>
              </a:rPr>
              <a:t>aarescue03@yahoo.com</a:t>
            </a:r>
            <a:endParaRPr lang="en-US" dirty="0"/>
          </a:p>
          <a:p>
            <a:pPr marL="0" indent="0">
              <a:buNone/>
            </a:pPr>
            <a:endParaRPr lang="en-US" dirty="0"/>
          </a:p>
        </p:txBody>
      </p:sp>
    </p:spTree>
    <p:extLst>
      <p:ext uri="{BB962C8B-B14F-4D97-AF65-F5344CB8AC3E}">
        <p14:creationId xmlns:p14="http://schemas.microsoft.com/office/powerpoint/2010/main" val="173665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 T-SHIRTS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039" r="21360" b="8504"/>
          <a:stretch/>
        </p:blipFill>
        <p:spPr>
          <a:xfrm>
            <a:off x="1034143" y="1905000"/>
            <a:ext cx="7239000" cy="4370954"/>
          </a:xfrm>
          <a:prstGeom prst="rect">
            <a:avLst/>
          </a:prstGeom>
        </p:spPr>
      </p:pic>
    </p:spTree>
    <p:extLst>
      <p:ext uri="{BB962C8B-B14F-4D97-AF65-F5344CB8AC3E}">
        <p14:creationId xmlns:p14="http://schemas.microsoft.com/office/powerpoint/2010/main" val="47415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10" name="Content Placeholder 9"/>
          <p:cNvSpPr>
            <a:spLocks noGrp="1"/>
          </p:cNvSpPr>
          <p:nvPr>
            <p:ph sz="half" idx="1"/>
          </p:nvPr>
        </p:nvSpPr>
        <p:spPr/>
        <p:txBody>
          <a:bodyPr/>
          <a:lstStyle/>
          <a:p>
            <a:r>
              <a:rPr lang="en-US" b="1" u="sng" dirty="0">
                <a:solidFill>
                  <a:srgbClr val="92D050"/>
                </a:solidFill>
                <a:effectLst>
                  <a:outerShdw blurRad="38100" dist="38100" dir="2700000" algn="tl">
                    <a:srgbClr val="000000">
                      <a:alpha val="43137"/>
                    </a:srgbClr>
                  </a:outerShdw>
                </a:effectLst>
              </a:rPr>
              <a:t>INSTAGRAM</a:t>
            </a:r>
          </a:p>
          <a:p>
            <a:pPr lvl="1"/>
            <a:r>
              <a:rPr lang="en-US" sz="2800" b="1" dirty="0">
                <a:solidFill>
                  <a:schemeClr val="tx2"/>
                </a:solidFill>
              </a:rPr>
              <a:t>@</a:t>
            </a:r>
            <a:r>
              <a:rPr lang="en-US" sz="2800" b="1" dirty="0" err="1">
                <a:solidFill>
                  <a:schemeClr val="tx2"/>
                </a:solidFill>
              </a:rPr>
              <a:t>kohosa</a:t>
            </a:r>
            <a:endParaRPr lang="en-US" sz="2800" b="1" dirty="0">
              <a:solidFill>
                <a:schemeClr val="tx2"/>
              </a:solidFill>
            </a:endParaRPr>
          </a:p>
          <a:p>
            <a:pPr marL="365760" lvl="1" indent="0">
              <a:buNone/>
            </a:pPr>
            <a:endParaRPr lang="en-US" dirty="0"/>
          </a:p>
          <a:p>
            <a:r>
              <a:rPr lang="en-US" b="1" u="sng" dirty="0">
                <a:solidFill>
                  <a:srgbClr val="92D050"/>
                </a:solidFill>
                <a:effectLst>
                  <a:outerShdw blurRad="38100" dist="38100" dir="2700000" algn="tl">
                    <a:srgbClr val="000000">
                      <a:alpha val="43137"/>
                    </a:srgbClr>
                  </a:outerShdw>
                </a:effectLst>
              </a:rPr>
              <a:t>TWITTER</a:t>
            </a:r>
          </a:p>
          <a:p>
            <a:pPr lvl="1"/>
            <a:r>
              <a:rPr lang="en-US" sz="2800" b="1" dirty="0">
                <a:solidFill>
                  <a:schemeClr val="tx2"/>
                </a:solidFill>
              </a:rPr>
              <a:t>@</a:t>
            </a:r>
            <a:r>
              <a:rPr lang="en-US" sz="2800" b="1" dirty="0" err="1">
                <a:solidFill>
                  <a:schemeClr val="tx2"/>
                </a:solidFill>
              </a:rPr>
              <a:t>ko_hosa</a:t>
            </a:r>
            <a:endParaRPr lang="en-US" sz="2800" b="1" dirty="0">
              <a:solidFill>
                <a:schemeClr val="tx2"/>
              </a:solidFill>
            </a:endParaRPr>
          </a:p>
          <a:p>
            <a:pPr lvl="1"/>
            <a:endParaRPr lang="en-US" dirty="0"/>
          </a:p>
          <a:p>
            <a:r>
              <a:rPr lang="en-US" b="1" u="sng" dirty="0">
                <a:solidFill>
                  <a:srgbClr val="92D050"/>
                </a:solidFill>
                <a:effectLst>
                  <a:outerShdw blurRad="38100" dist="38100" dir="2700000" algn="tl">
                    <a:srgbClr val="000000">
                      <a:alpha val="43137"/>
                    </a:srgbClr>
                  </a:outerShdw>
                </a:effectLst>
              </a:rPr>
              <a:t>WEBSITE</a:t>
            </a:r>
          </a:p>
          <a:p>
            <a:pPr lvl="1"/>
            <a:r>
              <a:rPr lang="en-US" dirty="0">
                <a:hlinkClick r:id="rId2"/>
              </a:rPr>
              <a:t>http://kohosa.weebly.com/</a:t>
            </a:r>
            <a:endParaRPr lang="en-US" dirty="0"/>
          </a:p>
          <a:p>
            <a:pPr lvl="1"/>
            <a:endParaRPr lang="en-US" dirty="0"/>
          </a:p>
        </p:txBody>
      </p:sp>
      <p:sp>
        <p:nvSpPr>
          <p:cNvPr id="13" name="Content Placeholder 12"/>
          <p:cNvSpPr>
            <a:spLocks noGrp="1"/>
          </p:cNvSpPr>
          <p:nvPr>
            <p:ph sz="half" idx="2"/>
          </p:nvPr>
        </p:nvSpPr>
        <p:spPr/>
        <p:txBody>
          <a:bodyPr/>
          <a:lstStyle/>
          <a:p>
            <a:pPr marL="0" indent="0" algn="ctr">
              <a:buNone/>
            </a:pPr>
            <a:r>
              <a:rPr lang="en-US" sz="4400" b="1" u="sng" dirty="0">
                <a:solidFill>
                  <a:srgbClr val="92D050"/>
                </a:solidFill>
                <a:effectLst>
                  <a:outerShdw blurRad="38100" dist="38100" dir="2700000" algn="tl">
                    <a:srgbClr val="000000">
                      <a:alpha val="43137"/>
                    </a:srgbClr>
                  </a:outerShdw>
                </a:effectLst>
              </a:rPr>
              <a:t>REMIND 101</a:t>
            </a:r>
          </a:p>
          <a:p>
            <a:pPr marL="0" indent="0" algn="ctr">
              <a:buNone/>
            </a:pPr>
            <a:r>
              <a:rPr lang="en-US" sz="3600" i="1" dirty="0">
                <a:effectLst>
                  <a:outerShdw blurRad="38100" dist="38100" dir="2700000" algn="tl">
                    <a:srgbClr val="000000">
                      <a:alpha val="43137"/>
                    </a:srgbClr>
                  </a:outerShdw>
                </a:effectLst>
              </a:rPr>
              <a:t>Text </a:t>
            </a:r>
            <a:endParaRPr lang="en-US" i="1" dirty="0">
              <a:effectLst>
                <a:outerShdw blurRad="38100" dist="38100" dir="2700000" algn="tl">
                  <a:srgbClr val="000000">
                    <a:alpha val="43137"/>
                  </a:srgbClr>
                </a:outerShdw>
              </a:effectLst>
            </a:endParaRPr>
          </a:p>
          <a:p>
            <a:pPr marL="0" indent="0" algn="ctr">
              <a:buNone/>
            </a:pPr>
            <a:r>
              <a:rPr lang="en-US" sz="4400" dirty="0">
                <a:effectLst>
                  <a:outerShdw blurRad="38100" dist="38100" dir="2700000" algn="tl">
                    <a:srgbClr val="000000">
                      <a:alpha val="43137"/>
                    </a:srgbClr>
                  </a:outerShdw>
                </a:effectLst>
              </a:rPr>
              <a:t>@ebg2f</a:t>
            </a:r>
          </a:p>
          <a:p>
            <a:pPr marL="0" indent="0" algn="ctr">
              <a:buNone/>
            </a:pPr>
            <a:r>
              <a:rPr lang="en-US" sz="3600" i="1" dirty="0">
                <a:effectLst>
                  <a:outerShdw blurRad="38100" dist="38100" dir="2700000" algn="tl">
                    <a:srgbClr val="000000">
                      <a:alpha val="43137"/>
                    </a:srgbClr>
                  </a:outerShdw>
                </a:effectLst>
              </a:rPr>
              <a:t>To</a:t>
            </a:r>
          </a:p>
          <a:p>
            <a:pPr marL="0" indent="0" algn="ctr">
              <a:buNone/>
            </a:pPr>
            <a:r>
              <a:rPr lang="en-US" sz="4400" dirty="0">
                <a:effectLst>
                  <a:outerShdw blurRad="38100" dist="38100" dir="2700000" algn="tl">
                    <a:srgbClr val="000000">
                      <a:alpha val="43137"/>
                    </a:srgbClr>
                  </a:outerShdw>
                </a:effectLst>
              </a:rPr>
              <a:t>81010</a:t>
            </a:r>
            <a:endParaRPr lang="en-US" sz="4400" dirty="0"/>
          </a:p>
        </p:txBody>
      </p:sp>
      <p:pic>
        <p:nvPicPr>
          <p:cNvPr id="3" name="Picture 2"/>
          <p:cNvPicPr>
            <a:picLocks noChangeAspect="1"/>
          </p:cNvPicPr>
          <p:nvPr/>
        </p:nvPicPr>
        <p:blipFill>
          <a:blip r:embed="rId3"/>
          <a:stretch>
            <a:fillRect/>
          </a:stretch>
        </p:blipFill>
        <p:spPr>
          <a:xfrm>
            <a:off x="3184292" y="1752600"/>
            <a:ext cx="919162" cy="919162"/>
          </a:xfrm>
          <a:prstGeom prst="rect">
            <a:avLst/>
          </a:prstGeom>
        </p:spPr>
      </p:pic>
      <p:pic>
        <p:nvPicPr>
          <p:cNvPr id="4" name="Picture 3"/>
          <p:cNvPicPr>
            <a:picLocks noChangeAspect="1"/>
          </p:cNvPicPr>
          <p:nvPr/>
        </p:nvPicPr>
        <p:blipFill>
          <a:blip r:embed="rId4"/>
          <a:stretch>
            <a:fillRect/>
          </a:stretch>
        </p:blipFill>
        <p:spPr>
          <a:xfrm>
            <a:off x="3156743" y="3200400"/>
            <a:ext cx="942229" cy="942229"/>
          </a:xfrm>
          <a:prstGeom prst="rect">
            <a:avLst/>
          </a:prstGeom>
        </p:spPr>
      </p:pic>
      <p:pic>
        <p:nvPicPr>
          <p:cNvPr id="5" name="Picture 4"/>
          <p:cNvPicPr>
            <a:picLocks noChangeAspect="1"/>
          </p:cNvPicPr>
          <p:nvPr/>
        </p:nvPicPr>
        <p:blipFill rotWithShape="1">
          <a:blip r:embed="rId5"/>
          <a:srcRect t="28266" b="35104"/>
          <a:stretch/>
        </p:blipFill>
        <p:spPr>
          <a:xfrm>
            <a:off x="5676900" y="5257800"/>
            <a:ext cx="1981200" cy="381000"/>
          </a:xfrm>
          <a:prstGeom prst="rect">
            <a:avLst/>
          </a:prstGeom>
        </p:spPr>
      </p:pic>
    </p:spTree>
    <p:extLst>
      <p:ext uri="{BB962C8B-B14F-4D97-AF65-F5344CB8AC3E}">
        <p14:creationId xmlns:p14="http://schemas.microsoft.com/office/powerpoint/2010/main" val="298765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 HOSA ADVISORS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395" b="35030"/>
          <a:stretch/>
        </p:blipFill>
        <p:spPr>
          <a:xfrm>
            <a:off x="838200" y="1894111"/>
            <a:ext cx="2049006" cy="199208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840" r="11772"/>
          <a:stretch/>
        </p:blipFill>
        <p:spPr>
          <a:xfrm rot="16200000">
            <a:off x="3551432" y="1924600"/>
            <a:ext cx="2048256" cy="1874943"/>
          </a:xfrm>
          <a:prstGeom prst="rect">
            <a:avLst/>
          </a:prstGeom>
        </p:spPr>
      </p:pic>
      <p:sp>
        <p:nvSpPr>
          <p:cNvPr id="7" name="Rectangle 6"/>
          <p:cNvSpPr/>
          <p:nvPr/>
        </p:nvSpPr>
        <p:spPr>
          <a:xfrm>
            <a:off x="1179918" y="3956526"/>
            <a:ext cx="1365567" cy="400110"/>
          </a:xfrm>
          <a:prstGeom prst="rect">
            <a:avLst/>
          </a:prstGeom>
          <a:noFill/>
        </p:spPr>
        <p:txBody>
          <a:bodyPr wrap="none" lIns="91440" tIns="45720" rIns="91440" bIns="45720">
            <a:spAutoFit/>
          </a:bodyPr>
          <a:lstStyle/>
          <a:p>
            <a:pPr algn="ctr"/>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rPr>
              <a:t>MS. WATTS</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8" name="Rectangle 7"/>
          <p:cNvSpPr/>
          <p:nvPr/>
        </p:nvSpPr>
        <p:spPr>
          <a:xfrm>
            <a:off x="3666624" y="3956526"/>
            <a:ext cx="1817869" cy="400110"/>
          </a:xfrm>
          <a:prstGeom prst="rect">
            <a:avLst/>
          </a:prstGeom>
          <a:noFill/>
        </p:spPr>
        <p:txBody>
          <a:bodyPr wrap="none" lIns="91440" tIns="45720" rIns="91440" bIns="45720">
            <a:spAutoFit/>
          </a:bodyPr>
          <a:lstStyle/>
          <a:p>
            <a:pPr algn="ctr"/>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rPr>
              <a:t>MS. CHEATHAM</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69" r="14370"/>
          <a:stretch/>
        </p:blipFill>
        <p:spPr bwMode="auto">
          <a:xfrm rot="16200000">
            <a:off x="6150455" y="1963972"/>
            <a:ext cx="2048256" cy="18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96890" y="3956526"/>
            <a:ext cx="955390" cy="400110"/>
          </a:xfrm>
          <a:prstGeom prst="rect">
            <a:avLst/>
          </a:prstGeom>
          <a:noFill/>
        </p:spPr>
        <p:txBody>
          <a:bodyPr wrap="none" lIns="91440" tIns="45720" rIns="91440" bIns="45720">
            <a:spAutoFit/>
          </a:bodyPr>
          <a:lstStyle/>
          <a:p>
            <a:pPr algn="ctr"/>
            <a:r>
              <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MS. LEE</a:t>
            </a:r>
          </a:p>
        </p:txBody>
      </p:sp>
      <p:sp>
        <p:nvSpPr>
          <p:cNvPr id="4" name="Rectangle 3"/>
          <p:cNvSpPr/>
          <p:nvPr/>
        </p:nvSpPr>
        <p:spPr>
          <a:xfrm>
            <a:off x="3740716" y="6096000"/>
            <a:ext cx="1669688" cy="400110"/>
          </a:xfrm>
          <a:prstGeom prst="rect">
            <a:avLst/>
          </a:prstGeom>
          <a:noFill/>
        </p:spPr>
        <p:txBody>
          <a:bodyPr wrap="none" lIns="91440" tIns="45720" rIns="91440" bIns="45720">
            <a:spAutoFit/>
          </a:bodyPr>
          <a:lstStyle/>
          <a:p>
            <a:pPr algn="ctr"/>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rPr>
              <a:t>MS. JACKSON</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82847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OFFICERS</a:t>
            </a:r>
          </a:p>
        </p:txBody>
      </p:sp>
      <p:grpSp>
        <p:nvGrpSpPr>
          <p:cNvPr id="14" name="Group 13"/>
          <p:cNvGrpSpPr/>
          <p:nvPr/>
        </p:nvGrpSpPr>
        <p:grpSpPr>
          <a:xfrm>
            <a:off x="767812" y="1383288"/>
            <a:ext cx="1883849" cy="2626767"/>
            <a:chOff x="767812" y="1383288"/>
            <a:chExt cx="1883849" cy="2626767"/>
          </a:xfrm>
        </p:grpSpPr>
        <p:pic>
          <p:nvPicPr>
            <p:cNvPr id="1026" name="Picture 2" descr="C:\Users\Abhijit Modak\Desktop\HOSA\Officers\Mairen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7" y="1524000"/>
              <a:ext cx="1714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33109" y="3609945"/>
              <a:ext cx="135325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President</a:t>
              </a:r>
            </a:p>
          </p:txBody>
        </p:sp>
        <p:sp>
          <p:nvSpPr>
            <p:cNvPr id="3" name="Rectangle 2"/>
            <p:cNvSpPr/>
            <p:nvPr/>
          </p:nvSpPr>
          <p:spPr>
            <a:xfrm>
              <a:off x="767812" y="1383288"/>
              <a:ext cx="1883849" cy="400110"/>
            </a:xfrm>
            <a:prstGeom prst="rect">
              <a:avLst/>
            </a:prstGeom>
            <a:noFill/>
          </p:spPr>
          <p:txBody>
            <a:bodyPr wrap="none" lIns="91440" tIns="45720" rIns="91440" bIns="45720">
              <a:spAutoFit/>
            </a:bodyPr>
            <a:lstStyle/>
            <a:p>
              <a:pPr algn="ctr"/>
              <a:r>
                <a:rPr lang="en-US" sz="2000" b="1" dirty="0" err="1">
                  <a:ln w="9525">
                    <a:solidFill>
                      <a:schemeClr val="bg1"/>
                    </a:solidFill>
                    <a:prstDash val="solid"/>
                  </a:ln>
                  <a:effectLst>
                    <a:outerShdw blurRad="12700" dist="38100" dir="2700000" algn="tl" rotWithShape="0">
                      <a:schemeClr val="bg1">
                        <a:lumMod val="50000"/>
                      </a:schemeClr>
                    </a:outerShdw>
                  </a:effectLst>
                </a:rPr>
                <a:t>Maireny</a:t>
              </a:r>
              <a:r>
                <a:rPr lang="en-US" sz="2000" b="1" dirty="0">
                  <a:ln w="9525">
                    <a:solidFill>
                      <a:schemeClr val="bg1"/>
                    </a:solidFill>
                    <a:prstDash val="solid"/>
                  </a:ln>
                  <a:effectLst>
                    <a:outerShdw blurRad="12700" dist="38100" dir="2700000" algn="tl" rotWithShape="0">
                      <a:schemeClr val="bg1">
                        <a:lumMod val="50000"/>
                      </a:schemeClr>
                    </a:outerShdw>
                  </a:effectLst>
                </a:rPr>
                <a:t> </a:t>
              </a:r>
              <a:r>
                <a:rPr lang="en-US" sz="2000" b="1" dirty="0" err="1">
                  <a:ln w="9525">
                    <a:solidFill>
                      <a:schemeClr val="bg1"/>
                    </a:solidFill>
                    <a:prstDash val="solid"/>
                  </a:ln>
                  <a:effectLst>
                    <a:outerShdw blurRad="12700" dist="38100" dir="2700000" algn="tl" rotWithShape="0">
                      <a:schemeClr val="bg1">
                        <a:lumMod val="50000"/>
                      </a:schemeClr>
                    </a:outerShdw>
                  </a:effectLst>
                </a:rPr>
                <a:t>Mundo</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grpSp>
      <p:grpSp>
        <p:nvGrpSpPr>
          <p:cNvPr id="15" name="Group 14"/>
          <p:cNvGrpSpPr/>
          <p:nvPr/>
        </p:nvGrpSpPr>
        <p:grpSpPr>
          <a:xfrm>
            <a:off x="3300718" y="1358727"/>
            <a:ext cx="2274276" cy="2651328"/>
            <a:chOff x="3300718" y="1358727"/>
            <a:chExt cx="2274276" cy="2651328"/>
          </a:xfrm>
        </p:grpSpPr>
        <p:pic>
          <p:nvPicPr>
            <p:cNvPr id="1027" name="Picture 3" descr="C:\Users\Abhijit Modak\Desktop\HOSA\Officers\Sahari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24000"/>
              <a:ext cx="1714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65370" y="3609945"/>
              <a:ext cx="194655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Vice President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3300718" y="1358727"/>
              <a:ext cx="2274276" cy="400110"/>
            </a:xfrm>
            <a:prstGeom prst="rect">
              <a:avLst/>
            </a:prstGeom>
            <a:noFill/>
          </p:spPr>
          <p:txBody>
            <a:bodyPr wrap="none" lIns="91440" tIns="45720" rIns="91440" bIns="45720">
              <a:spAutoFit/>
            </a:bodyPr>
            <a:lstStyle/>
            <a:p>
              <a:pPr algn="ct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Saherish</a:t>
              </a: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Badarpura</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16" name="Group 15"/>
          <p:cNvGrpSpPr/>
          <p:nvPr/>
        </p:nvGrpSpPr>
        <p:grpSpPr>
          <a:xfrm>
            <a:off x="6042025" y="1383288"/>
            <a:ext cx="2127250" cy="2792472"/>
            <a:chOff x="6042025" y="1383288"/>
            <a:chExt cx="2127250" cy="2792472"/>
          </a:xfrm>
        </p:grpSpPr>
        <p:pic>
          <p:nvPicPr>
            <p:cNvPr id="1028" name="Picture 4" descr="C:\Users\Abhijit Modak\Desktop\HOSA\Officers\Abishe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524000"/>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3566160"/>
              <a:ext cx="21272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6713" y="1383288"/>
              <a:ext cx="1980029"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Abhishek Bansal</a:t>
              </a:r>
            </a:p>
          </p:txBody>
        </p:sp>
      </p:grpSp>
      <p:grpSp>
        <p:nvGrpSpPr>
          <p:cNvPr id="17" name="Group 16"/>
          <p:cNvGrpSpPr/>
          <p:nvPr/>
        </p:nvGrpSpPr>
        <p:grpSpPr>
          <a:xfrm>
            <a:off x="799167" y="4018446"/>
            <a:ext cx="1852494" cy="2643369"/>
            <a:chOff x="799167" y="4018446"/>
            <a:chExt cx="1852494" cy="2643369"/>
          </a:xfrm>
        </p:grpSpPr>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7" y="4175760"/>
              <a:ext cx="17192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00224" y="6261705"/>
              <a:ext cx="142378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Secretary </a:t>
              </a:r>
            </a:p>
          </p:txBody>
        </p:sp>
        <p:sp>
          <p:nvSpPr>
            <p:cNvPr id="6" name="Rectangle 5"/>
            <p:cNvSpPr/>
            <p:nvPr/>
          </p:nvSpPr>
          <p:spPr>
            <a:xfrm>
              <a:off x="799167" y="4018446"/>
              <a:ext cx="1852494"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Madelyn Oliver</a:t>
              </a:r>
            </a:p>
          </p:txBody>
        </p:sp>
      </p:grpSp>
      <p:grpSp>
        <p:nvGrpSpPr>
          <p:cNvPr id="18" name="Group 17"/>
          <p:cNvGrpSpPr/>
          <p:nvPr/>
        </p:nvGrpSpPr>
        <p:grpSpPr>
          <a:xfrm>
            <a:off x="3581400" y="4018446"/>
            <a:ext cx="1712913" cy="2643369"/>
            <a:chOff x="3581400" y="4018446"/>
            <a:chExt cx="1712913" cy="2643369"/>
          </a:xfrm>
        </p:grpSpPr>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75760"/>
              <a:ext cx="17129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790083" y="6261705"/>
              <a:ext cx="12955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Historian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3722916" y="4018446"/>
              <a:ext cx="1429879"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Joel Pereira</a:t>
              </a:r>
            </a:p>
          </p:txBody>
        </p:sp>
      </p:grpSp>
      <p:grpSp>
        <p:nvGrpSpPr>
          <p:cNvPr id="19" name="Group 18"/>
          <p:cNvGrpSpPr/>
          <p:nvPr/>
        </p:nvGrpSpPr>
        <p:grpSpPr>
          <a:xfrm>
            <a:off x="6249987" y="4018446"/>
            <a:ext cx="1712913" cy="2643369"/>
            <a:chOff x="6249987" y="4018446"/>
            <a:chExt cx="1712913" cy="2643369"/>
          </a:xfrm>
        </p:grpSpPr>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9987" y="4175760"/>
              <a:ext cx="17129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479509" y="6261705"/>
              <a:ext cx="125386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Reporter</a:t>
              </a:r>
            </a:p>
          </p:txBody>
        </p:sp>
        <p:sp>
          <p:nvSpPr>
            <p:cNvPr id="13" name="Rectangle 12"/>
            <p:cNvSpPr/>
            <p:nvPr/>
          </p:nvSpPr>
          <p:spPr>
            <a:xfrm>
              <a:off x="6287156" y="4018446"/>
              <a:ext cx="1636987"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Anjali Modak</a:t>
              </a:r>
            </a:p>
          </p:txBody>
        </p:sp>
      </p:grpSp>
    </p:spTree>
    <p:extLst>
      <p:ext uri="{BB962C8B-B14F-4D97-AF65-F5344CB8AC3E}">
        <p14:creationId xmlns:p14="http://schemas.microsoft.com/office/powerpoint/2010/main" val="128296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OFFICERS CNT.</a:t>
            </a:r>
          </a:p>
        </p:txBody>
      </p:sp>
      <p:grpSp>
        <p:nvGrpSpPr>
          <p:cNvPr id="11" name="Group 10"/>
          <p:cNvGrpSpPr/>
          <p:nvPr/>
        </p:nvGrpSpPr>
        <p:grpSpPr>
          <a:xfrm>
            <a:off x="1519829" y="1302137"/>
            <a:ext cx="2736850" cy="2885688"/>
            <a:chOff x="1519829" y="1302137"/>
            <a:chExt cx="2736850" cy="2885688"/>
          </a:xfrm>
        </p:grpSpPr>
        <p:pic>
          <p:nvPicPr>
            <p:cNvPr id="2056" name="Picture 8" descr="C:\Users\Abhijit Modak\Desktop\HOSA\Officers\Soh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730" y="1447800"/>
              <a:ext cx="171504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29" y="3279775"/>
              <a:ext cx="27368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65000" y="1302137"/>
              <a:ext cx="1704313" cy="400110"/>
            </a:xfrm>
            <a:prstGeom prst="rect">
              <a:avLst/>
            </a:prstGeom>
            <a:noFill/>
          </p:spPr>
          <p:txBody>
            <a:bodyPr wrap="none" lIns="91440" tIns="45720" rIns="91440" bIns="45720">
              <a:spAutoFit/>
            </a:bodyPr>
            <a:lstStyle/>
            <a:p>
              <a:pPr algn="ct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Soha</a:t>
              </a: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Allaudin</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12" name="Group 11"/>
          <p:cNvGrpSpPr/>
          <p:nvPr/>
        </p:nvGrpSpPr>
        <p:grpSpPr>
          <a:xfrm>
            <a:off x="4652855" y="1279204"/>
            <a:ext cx="2648482" cy="2808539"/>
            <a:chOff x="4652855" y="1279204"/>
            <a:chExt cx="2648482" cy="2808539"/>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143" y="1447800"/>
              <a:ext cx="17192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52855" y="3379857"/>
              <a:ext cx="264848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Community Service </a:t>
              </a:r>
            </a:p>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Chair</a:t>
              </a:r>
            </a:p>
          </p:txBody>
        </p:sp>
        <p:sp>
          <p:nvSpPr>
            <p:cNvPr id="7" name="Rectangle 6"/>
            <p:cNvSpPr/>
            <p:nvPr/>
          </p:nvSpPr>
          <p:spPr>
            <a:xfrm>
              <a:off x="4892303" y="1279204"/>
              <a:ext cx="1988941" cy="400110"/>
            </a:xfrm>
            <a:prstGeom prst="rect">
              <a:avLst/>
            </a:prstGeom>
            <a:noFill/>
          </p:spPr>
          <p:txBody>
            <a:bodyPr wrap="none" lIns="91440" tIns="45720" rIns="91440" bIns="45720">
              <a:spAutoFit/>
            </a:bodyPr>
            <a:lstStyle/>
            <a:p>
              <a:pPr algn="ct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Munir</a:t>
              </a: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Badarpura</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13" name="Group 12"/>
          <p:cNvGrpSpPr/>
          <p:nvPr/>
        </p:nvGrpSpPr>
        <p:grpSpPr>
          <a:xfrm>
            <a:off x="718489" y="4057084"/>
            <a:ext cx="2563522" cy="2670602"/>
            <a:chOff x="718489" y="4057084"/>
            <a:chExt cx="2563522" cy="2670602"/>
          </a:xfrm>
        </p:grpSpPr>
        <p:pic>
          <p:nvPicPr>
            <p:cNvPr id="2057" name="Picture 9" descr="C:\Users\Abhijit Modak\Desktop\HOSA\Officers\D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172585"/>
              <a:ext cx="1714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8489" y="6019800"/>
              <a:ext cx="256352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Competitive Events</a:t>
              </a:r>
            </a:p>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Chair</a:t>
              </a:r>
            </a:p>
          </p:txBody>
        </p:sp>
        <p:sp>
          <p:nvSpPr>
            <p:cNvPr id="8" name="Rectangle 7"/>
            <p:cNvSpPr/>
            <p:nvPr/>
          </p:nvSpPr>
          <p:spPr>
            <a:xfrm>
              <a:off x="1301982" y="4057084"/>
              <a:ext cx="1396536"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Dan Huynh</a:t>
              </a:r>
            </a:p>
          </p:txBody>
        </p:sp>
      </p:grpSp>
      <p:grpSp>
        <p:nvGrpSpPr>
          <p:cNvPr id="14" name="Group 13"/>
          <p:cNvGrpSpPr/>
          <p:nvPr/>
        </p:nvGrpSpPr>
        <p:grpSpPr>
          <a:xfrm>
            <a:off x="3647516" y="4072324"/>
            <a:ext cx="1848968" cy="2501474"/>
            <a:chOff x="3647516" y="4072324"/>
            <a:chExt cx="1848968" cy="2501474"/>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778" y="4187825"/>
              <a:ext cx="17129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69313" y="6173688"/>
              <a:ext cx="166584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Social Chair</a:t>
              </a:r>
            </a:p>
          </p:txBody>
        </p:sp>
        <p:sp>
          <p:nvSpPr>
            <p:cNvPr id="9" name="Rectangle 8"/>
            <p:cNvSpPr/>
            <p:nvPr/>
          </p:nvSpPr>
          <p:spPr>
            <a:xfrm>
              <a:off x="3647516" y="4072324"/>
              <a:ext cx="1848968" cy="400110"/>
            </a:xfrm>
            <a:prstGeom prst="rect">
              <a:avLst/>
            </a:prstGeom>
            <a:noFill/>
          </p:spPr>
          <p:txBody>
            <a:bodyPr wrap="none" lIns="91440" tIns="45720" rIns="91440" bIns="45720">
              <a:spAutoFit/>
            </a:bodyPr>
            <a:lstStyle/>
            <a:p>
              <a:pPr algn="ct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Tasneem</a:t>
              </a: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Dollar</a:t>
              </a:r>
            </a:p>
          </p:txBody>
        </p:sp>
      </p:grpSp>
      <p:grpSp>
        <p:nvGrpSpPr>
          <p:cNvPr id="15" name="Group 14"/>
          <p:cNvGrpSpPr/>
          <p:nvPr/>
        </p:nvGrpSpPr>
        <p:grpSpPr>
          <a:xfrm>
            <a:off x="5893224" y="4040589"/>
            <a:ext cx="2816225" cy="2902501"/>
            <a:chOff x="5893224" y="4040589"/>
            <a:chExt cx="2816225" cy="2902501"/>
          </a:xfrm>
        </p:grpSpPr>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880" y="4187825"/>
              <a:ext cx="17129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3224" y="6035040"/>
              <a:ext cx="28162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264385" y="4040589"/>
              <a:ext cx="2073901"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Rhea </a:t>
              </a:r>
              <a:r>
                <a:rPr lang="en-US" sz="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Sudhakaran</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42000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HOSA?</a:t>
            </a:r>
          </a:p>
        </p:txBody>
      </p:sp>
      <p:sp>
        <p:nvSpPr>
          <p:cNvPr id="3" name="Content Placeholder 2"/>
          <p:cNvSpPr>
            <a:spLocks noGrp="1"/>
          </p:cNvSpPr>
          <p:nvPr>
            <p:ph idx="1"/>
          </p:nvPr>
        </p:nvSpPr>
        <p:spPr/>
        <p:txBody>
          <a:bodyPr/>
          <a:lstStyle/>
          <a:p>
            <a:r>
              <a:rPr lang="en-US" dirty="0"/>
              <a:t>Klein Oak HOSA is an organization for students interested in the health or medical field. HOSA promotes service to the community, and volunteering is a big part of our organization. Members can participate in volunteering events at nursing homes or attend walks that raise awareness for certain diseases, such as Light the Night and Relay for Life. Also, HOSA competition - at area, state, and national levels - gives HOSA members opportunities to expand and use their knowledge in health or medical areas, as well as being able to network and build life-long friendships.</a:t>
            </a:r>
          </a:p>
        </p:txBody>
      </p:sp>
    </p:spTree>
    <p:extLst>
      <p:ext uri="{BB962C8B-B14F-4D97-AF65-F5344CB8AC3E}">
        <p14:creationId xmlns:p14="http://schemas.microsoft.com/office/powerpoint/2010/main" val="33225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AND DUES</a:t>
            </a:r>
          </a:p>
        </p:txBody>
      </p:sp>
      <p:sp>
        <p:nvSpPr>
          <p:cNvPr id="3" name="Content Placeholder 2"/>
          <p:cNvSpPr>
            <a:spLocks noGrp="1"/>
          </p:cNvSpPr>
          <p:nvPr>
            <p:ph idx="1"/>
          </p:nvPr>
        </p:nvSpPr>
        <p:spPr/>
        <p:txBody>
          <a:bodyPr>
            <a:normAutofit fontScale="92500" lnSpcReduction="20000"/>
          </a:bodyPr>
          <a:lstStyle/>
          <a:p>
            <a:r>
              <a:rPr lang="en-US" dirty="0"/>
              <a:t>Member </a:t>
            </a:r>
            <a:r>
              <a:rPr lang="en-US" b="1" dirty="0"/>
              <a:t>AND</a:t>
            </a:r>
            <a:r>
              <a:rPr lang="en-US" dirty="0"/>
              <a:t> Competing: $140</a:t>
            </a:r>
          </a:p>
          <a:p>
            <a:r>
              <a:rPr lang="en-US" dirty="0"/>
              <a:t>Member </a:t>
            </a:r>
            <a:r>
              <a:rPr lang="en-US" b="1" dirty="0"/>
              <a:t>ONLY</a:t>
            </a:r>
            <a:r>
              <a:rPr lang="en-US" dirty="0"/>
              <a:t>: $100</a:t>
            </a:r>
          </a:p>
          <a:p>
            <a:pPr lvl="1"/>
            <a:r>
              <a:rPr lang="en-US" dirty="0"/>
              <a:t>Due on </a:t>
            </a:r>
            <a:r>
              <a:rPr lang="en-US" b="1" u="sng" dirty="0">
                <a:solidFill>
                  <a:srgbClr val="92D050"/>
                </a:solidFill>
                <a:effectLst>
                  <a:outerShdw blurRad="38100" dist="38100" dir="2700000" algn="tl">
                    <a:srgbClr val="000000">
                      <a:alpha val="43137"/>
                    </a:srgbClr>
                  </a:outerShdw>
                </a:effectLst>
              </a:rPr>
              <a:t>OCTOBER 4, 2016</a:t>
            </a:r>
          </a:p>
          <a:p>
            <a:pPr lvl="1"/>
            <a:r>
              <a:rPr lang="en-US" b="1" u="sng" dirty="0">
                <a:solidFill>
                  <a:srgbClr val="92D050"/>
                </a:solidFill>
                <a:effectLst>
                  <a:outerShdw blurRad="38100" dist="38100" dir="2700000" algn="tl">
                    <a:srgbClr val="000000">
                      <a:alpha val="43137"/>
                    </a:srgbClr>
                  </a:outerShdw>
                </a:effectLst>
              </a:rPr>
              <a:t>OCTOBER 11, 2016 </a:t>
            </a:r>
            <a:r>
              <a:rPr lang="en-US" b="1" u="sng" dirty="0">
                <a:solidFill>
                  <a:srgbClr val="92D050"/>
                </a:solidFill>
              </a:rPr>
              <a:t> </a:t>
            </a:r>
            <a:r>
              <a:rPr lang="en-US" b="1" u="sng" dirty="0"/>
              <a:t>FINAL DAY TO TURN IN FEES</a:t>
            </a:r>
          </a:p>
          <a:p>
            <a:pPr lvl="1"/>
            <a:r>
              <a:rPr lang="en-US" b="1" u="sng" dirty="0"/>
              <a:t>LATE DUES WILL INCUR AN ADDITIONAL $10 FEE</a:t>
            </a:r>
          </a:p>
          <a:p>
            <a:pPr lvl="1"/>
            <a:r>
              <a:rPr lang="en-US" b="1" u="sng" dirty="0"/>
              <a:t>Anyone who turns in dues after October 11</a:t>
            </a:r>
            <a:r>
              <a:rPr lang="en-US" b="1" u="sng" baseline="30000" dirty="0"/>
              <a:t>th</a:t>
            </a:r>
            <a:r>
              <a:rPr lang="en-US" b="1" u="sng" dirty="0"/>
              <a:t> will be unable to compete.</a:t>
            </a:r>
          </a:p>
          <a:p>
            <a:pPr lvl="1"/>
            <a:endParaRPr lang="en-US" b="1" u="sng" dirty="0"/>
          </a:p>
          <a:p>
            <a:r>
              <a:rPr lang="en-US" dirty="0"/>
              <a:t>Dues include:</a:t>
            </a:r>
          </a:p>
          <a:p>
            <a:pPr lvl="1"/>
            <a:r>
              <a:rPr lang="en-US" dirty="0"/>
              <a:t>Membership</a:t>
            </a:r>
          </a:p>
          <a:p>
            <a:pPr lvl="1"/>
            <a:r>
              <a:rPr lang="en-US" dirty="0"/>
              <a:t>T-shirt</a:t>
            </a:r>
          </a:p>
          <a:p>
            <a:pPr lvl="1"/>
            <a:r>
              <a:rPr lang="en-US" dirty="0"/>
              <a:t>End of year banquet</a:t>
            </a:r>
          </a:p>
          <a:p>
            <a:pPr lvl="1"/>
            <a:r>
              <a:rPr lang="en-US" dirty="0"/>
              <a:t>Letter jacket </a:t>
            </a:r>
          </a:p>
          <a:p>
            <a:pPr lvl="1"/>
            <a:r>
              <a:rPr lang="en-US" dirty="0"/>
              <a:t>Cord </a:t>
            </a:r>
          </a:p>
          <a:p>
            <a:pPr lvl="1"/>
            <a:r>
              <a:rPr lang="en-US" dirty="0"/>
              <a:t>Area, state, &amp; nationals expenses</a:t>
            </a:r>
            <a:endParaRPr lang="en-US" sz="3500" dirty="0"/>
          </a:p>
          <a:p>
            <a:pPr marL="0" indent="0">
              <a:buNone/>
            </a:pPr>
            <a:endParaRPr lang="en-US" b="1" u="sng" dirty="0"/>
          </a:p>
        </p:txBody>
      </p:sp>
    </p:spTree>
    <p:extLst>
      <p:ext uri="{BB962C8B-B14F-4D97-AF65-F5344CB8AC3E}">
        <p14:creationId xmlns:p14="http://schemas.microsoft.com/office/powerpoint/2010/main" val="412577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77066" y="4307799"/>
            <a:ext cx="3062287" cy="2037813"/>
          </a:xfrm>
          <a:prstGeom prst="rect">
            <a:avLst/>
          </a:prstGeom>
        </p:spPr>
      </p:pic>
      <p:sp>
        <p:nvSpPr>
          <p:cNvPr id="2" name="Title 1"/>
          <p:cNvSpPr>
            <a:spLocks noGrp="1"/>
          </p:cNvSpPr>
          <p:nvPr>
            <p:ph type="title"/>
          </p:nvPr>
        </p:nvSpPr>
        <p:spPr/>
        <p:txBody>
          <a:bodyPr/>
          <a:lstStyle/>
          <a:p>
            <a:r>
              <a:rPr lang="en-US" dirty="0"/>
              <a:t>COMPETITION</a:t>
            </a:r>
          </a:p>
        </p:txBody>
      </p:sp>
      <p:sp>
        <p:nvSpPr>
          <p:cNvPr id="3" name="Content Placeholder 2"/>
          <p:cNvSpPr>
            <a:spLocks noGrp="1"/>
          </p:cNvSpPr>
          <p:nvPr>
            <p:ph idx="1"/>
          </p:nvPr>
        </p:nvSpPr>
        <p:spPr/>
        <p:txBody>
          <a:bodyPr>
            <a:normAutofit/>
          </a:bodyPr>
          <a:lstStyle/>
          <a:p>
            <a:r>
              <a:rPr lang="en-US" sz="3600" dirty="0"/>
              <a:t>ONLINE TESTING: (Nov. 20-Dec. 2)</a:t>
            </a:r>
          </a:p>
          <a:p>
            <a:r>
              <a:rPr lang="en-US" sz="3600" dirty="0"/>
              <a:t>AREA: KLEIN HIGH SCHOOL (Feb. 10-11)</a:t>
            </a:r>
          </a:p>
          <a:p>
            <a:r>
              <a:rPr lang="en-US" sz="3600" dirty="0"/>
              <a:t>STATE: CORPUS CHRISTIE (Mar. 31-Apr. 1)</a:t>
            </a:r>
          </a:p>
          <a:p>
            <a:r>
              <a:rPr lang="en-US" sz="3600" dirty="0"/>
              <a:t>NATIONALS: DISNEY!!! (June 21-24)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60" y="4307799"/>
            <a:ext cx="2968495" cy="19785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100" y="4627038"/>
            <a:ext cx="2971800" cy="1981200"/>
          </a:xfrm>
          <a:prstGeom prst="rect">
            <a:avLst/>
          </a:prstGeom>
        </p:spPr>
      </p:pic>
    </p:spTree>
    <p:extLst>
      <p:ext uri="{BB962C8B-B14F-4D97-AF65-F5344CB8AC3E}">
        <p14:creationId xmlns:p14="http://schemas.microsoft.com/office/powerpoint/2010/main" val="404081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STUFF</a:t>
            </a:r>
          </a:p>
        </p:txBody>
      </p:sp>
      <p:sp>
        <p:nvSpPr>
          <p:cNvPr id="3" name="Content Placeholder 2"/>
          <p:cNvSpPr>
            <a:spLocks noGrp="1"/>
          </p:cNvSpPr>
          <p:nvPr>
            <p:ph idx="1"/>
          </p:nvPr>
        </p:nvSpPr>
        <p:spPr/>
        <p:txBody>
          <a:bodyPr/>
          <a:lstStyle/>
          <a:p>
            <a:r>
              <a:rPr lang="en-US" dirty="0"/>
              <a:t>ICE CREAM SOCIAL</a:t>
            </a:r>
          </a:p>
          <a:p>
            <a:r>
              <a:rPr lang="en-US" dirty="0"/>
              <a:t>HALLOWEEN PARTY</a:t>
            </a:r>
          </a:p>
          <a:p>
            <a:r>
              <a:rPr lang="en-US" dirty="0"/>
              <a:t>WINTER SOCIAL (CHRISTMAS TREE FARM &amp; HAY RIDES)</a:t>
            </a:r>
          </a:p>
          <a:p>
            <a:r>
              <a:rPr lang="en-US" dirty="0"/>
              <a:t>VALENTINES DAY PARTY </a:t>
            </a:r>
          </a:p>
          <a:p>
            <a:r>
              <a:rPr lang="en-US" dirty="0"/>
              <a:t>RELAY FOR LIFE</a:t>
            </a:r>
          </a:p>
          <a:p>
            <a:r>
              <a:rPr lang="en-US" dirty="0"/>
              <a:t>BLOOD DRIVE</a:t>
            </a:r>
          </a:p>
          <a:p>
            <a:r>
              <a:rPr lang="en-US" dirty="0"/>
              <a:t>HOSA OLYMPICS</a:t>
            </a:r>
          </a:p>
          <a:p>
            <a:r>
              <a:rPr lang="en-US" dirty="0"/>
              <a:t>BANQUET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353" y="796928"/>
            <a:ext cx="2590800" cy="1727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034" y="796927"/>
            <a:ext cx="2599765" cy="17331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071" y="4664170"/>
            <a:ext cx="2895600" cy="1930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2039" y="4659688"/>
            <a:ext cx="2902323" cy="193488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332" y="5172169"/>
            <a:ext cx="2133601" cy="142240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1381" y="3046418"/>
            <a:ext cx="3124200" cy="2082800"/>
          </a:xfrm>
          <a:prstGeom prst="rect">
            <a:avLst/>
          </a:prstGeom>
        </p:spPr>
      </p:pic>
    </p:spTree>
    <p:extLst>
      <p:ext uri="{BB962C8B-B14F-4D97-AF65-F5344CB8AC3E}">
        <p14:creationId xmlns:p14="http://schemas.microsoft.com/office/powerpoint/2010/main" val="352425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LETTER</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Minimum of </a:t>
            </a:r>
            <a:r>
              <a:rPr lang="en-US" b="1" u="sng" dirty="0">
                <a:solidFill>
                  <a:srgbClr val="92D050"/>
                </a:solidFill>
              </a:rPr>
              <a:t>8 points </a:t>
            </a:r>
            <a:r>
              <a:rPr lang="en-US" dirty="0"/>
              <a:t>must be earned to receive letter jacket. The earliest a student can receive their letter jacket is their sophomore year. </a:t>
            </a:r>
          </a:p>
          <a:p>
            <a:r>
              <a:rPr lang="en-US" u="sng" dirty="0"/>
              <a:t>HOW TO EARN POINTS</a:t>
            </a:r>
          </a:p>
          <a:p>
            <a:pPr lvl="1"/>
            <a:r>
              <a:rPr lang="en-US" dirty="0"/>
              <a:t>2 points: attending &amp; competing at HOSA Area</a:t>
            </a:r>
          </a:p>
          <a:p>
            <a:pPr lvl="1"/>
            <a:r>
              <a:rPr lang="en-US" dirty="0"/>
              <a:t>4 points: attending &amp; competing at HOSA State</a:t>
            </a:r>
          </a:p>
          <a:p>
            <a:pPr lvl="1"/>
            <a:r>
              <a:rPr lang="en-US" dirty="0"/>
              <a:t>2 points: joining HOSA at the beginning of the sophomore year and participating in HOSA Area</a:t>
            </a:r>
          </a:p>
          <a:p>
            <a:pPr lvl="1"/>
            <a:r>
              <a:rPr lang="en-US" dirty="0"/>
              <a:t>3 points: joining HOSA at the beginning of junior year and participating in HOSA Area</a:t>
            </a:r>
          </a:p>
          <a:p>
            <a:pPr lvl="1"/>
            <a:r>
              <a:rPr lang="en-US" dirty="0"/>
              <a:t>4 points: joining HOSA at the beginning of senior year and participating in HOSA Area</a:t>
            </a:r>
          </a:p>
          <a:p>
            <a:pPr lvl="1"/>
            <a:r>
              <a:rPr lang="en-US" dirty="0"/>
              <a:t>2 points: completing 10 hours of approved HOSA community service hours on or before April 1</a:t>
            </a:r>
            <a:r>
              <a:rPr lang="en-US" baseline="30000" dirty="0"/>
              <a:t>st</a:t>
            </a:r>
            <a:r>
              <a:rPr lang="en-US" dirty="0"/>
              <a:t> of the current school year</a:t>
            </a:r>
          </a:p>
          <a:p>
            <a:pPr marL="365760" lvl="1" indent="0">
              <a:buNone/>
            </a:pPr>
            <a:r>
              <a:rPr lang="en-US" b="1" i="1" dirty="0">
                <a:solidFill>
                  <a:srgbClr val="92D050"/>
                </a:solidFill>
              </a:rPr>
              <a:t>***</a:t>
            </a:r>
            <a:r>
              <a:rPr lang="en-US" b="1" i="1" dirty="0"/>
              <a:t>Students forfeit participation points for the year if they become ineligible to participate in HOSA competitions for any reason, Ex: failing, ISS, OSS, or expulsion</a:t>
            </a:r>
          </a:p>
          <a:p>
            <a:pPr lvl="1"/>
            <a:endParaRPr lang="en-US" dirty="0"/>
          </a:p>
        </p:txBody>
      </p:sp>
    </p:spTree>
    <p:extLst>
      <p:ext uri="{BB962C8B-B14F-4D97-AF65-F5344CB8AC3E}">
        <p14:creationId xmlns:p14="http://schemas.microsoft.com/office/powerpoint/2010/main" val="4209448227"/>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2556</TotalTime>
  <Words>804</Words>
  <Application>Microsoft Office PowerPoint</Application>
  <PresentationFormat>On-screen Show (4:3)</PresentationFormat>
  <Paragraphs>117</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Tw Cen MT</vt:lpstr>
      <vt:lpstr>Thatch</vt:lpstr>
      <vt:lpstr>WELCOME BACK!</vt:lpstr>
      <vt:lpstr>2016-2017 HOSA ADVISORS </vt:lpstr>
      <vt:lpstr>OFFICERS</vt:lpstr>
      <vt:lpstr>OFFICERS CNT.</vt:lpstr>
      <vt:lpstr>WHAT IS HOSA?</vt:lpstr>
      <vt:lpstr>REGISTRATION AND DUES</vt:lpstr>
      <vt:lpstr>COMPETITION</vt:lpstr>
      <vt:lpstr>FUN STUFF</vt:lpstr>
      <vt:lpstr>HOW TO LETTER</vt:lpstr>
      <vt:lpstr>HOW TO EARN A HOSA CORD  (must fulfill at least 1 of the options to qualify for graduation cord)</vt:lpstr>
      <vt:lpstr>Volunteer Forms</vt:lpstr>
      <vt:lpstr>UPCOMING EVENTS</vt:lpstr>
      <vt:lpstr>AAR No-Kill Animal Shelter</vt:lpstr>
      <vt:lpstr>2016-2017 T-SHIRTS</vt:lpstr>
      <vt:lpstr>Social Media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Abhijit Modak</dc:creator>
  <cp:lastModifiedBy>Modak, Anjali S509294</cp:lastModifiedBy>
  <cp:revision>28</cp:revision>
  <dcterms:created xsi:type="dcterms:W3CDTF">2016-08-24T21:53:20Z</dcterms:created>
  <dcterms:modified xsi:type="dcterms:W3CDTF">2016-09-01T02:40:40Z</dcterms:modified>
</cp:coreProperties>
</file>