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858000" cy="9144000"/>
  <p:embeddedFontLst>
    <p:embeddedFont>
      <p:font typeface="Lustria"/>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schemas.openxmlformats.org/officeDocument/2006/relationships/font" Target="fonts/Lustria-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6" name="Shape 14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9" name="Shape 2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23" name="Shape 2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9" name="Shape 22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Talk about what categorizes these events, and how they are very open ended </a:t>
            </a:r>
          </a:p>
        </p:txBody>
      </p:sp>
      <p:sp>
        <p:nvSpPr>
          <p:cNvPr id="230" name="Shape 23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43" name="Shape 24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0" name="Shape 25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3" name="Shape 2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71" name="Shape 271"/>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2" name="Shape 1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7" name="Shape 2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4" name="Shape 28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0" name="Shape 29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4" name="Shape 30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12" name="Shape 31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20" name="Shape 320"/>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36" name="Shape 336"/>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44" name="Shape 34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9" name="Shape 15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Talk about the material percentage distribution and where you can find information on it at HOSA.org</a:t>
            </a:r>
          </a:p>
        </p:txBody>
      </p:sp>
      <p:sp>
        <p:nvSpPr>
          <p:cNvPr id="160" name="Shape 16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52" name="Shape 35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60" name="Shape 360"/>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68" name="Shape 36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400550"/>
            <a:ext cx="5486400" cy="3600600"/>
          </a:xfrm>
          <a:prstGeom prst="rect">
            <a:avLst/>
          </a:prstGeom>
        </p:spPr>
        <p:txBody>
          <a:bodyPr anchorCtr="0" anchor="t" bIns="91425" lIns="91425" rIns="91425" tIns="91425">
            <a:noAutofit/>
          </a:bodyPr>
          <a:lstStyle/>
          <a:p>
            <a:pPr indent="-228600" lvl="0" marL="457200" rtl="0">
              <a:spcBef>
                <a:spcPts val="0"/>
              </a:spcBef>
              <a:buChar char="-"/>
            </a:pPr>
            <a:r>
              <a:rPr lang="en-US"/>
              <a:t>The Civilian Volunteer Medical Reserve Corps (MRC) is a national network of over 200,000 volunteers, organized in almost 1,000 local community-based groups and committed to strengthening public health, reducing vulnerabilities, improving local preparedness, response and recovery capabilities, and building community resilience.</a:t>
            </a:r>
          </a:p>
        </p:txBody>
      </p:sp>
      <p:sp>
        <p:nvSpPr>
          <p:cNvPr id="375" name="Shape 37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83" name="Shape 38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91" name="Shape 391"/>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99" name="Shape 399"/>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07" name="Shape 40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14" name="Shape 41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22" name="Shape 42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7" name="Shape 167"/>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8" name="Shape 168"/>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30" name="Shape 430"/>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37" name="Shape 43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44" name="Shape 44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51" name="Shape 451"/>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58" name="Shape 45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65" name="Shape 46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72" name="Shape 47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479" name="Shape 479"/>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5" name="Shape 17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8" name="Shape 1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5" name="Shape 19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2" name="Shape 20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370692" y="1769540"/>
            <a:ext cx="9440033" cy="1828800"/>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0"/>
              </a:spcBef>
              <a:buClr>
                <a:schemeClr val="lt2"/>
              </a:buClr>
              <a:buFont typeface="Lustria"/>
              <a:buNone/>
              <a:defRPr b="0" i="0" sz="54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7" name="Shape 17"/>
          <p:cNvSpPr txBox="1"/>
          <p:nvPr>
            <p:ph idx="1" type="subTitle"/>
          </p:nvPr>
        </p:nvSpPr>
        <p:spPr>
          <a:xfrm>
            <a:off x="1370692" y="3598339"/>
            <a:ext cx="9440033" cy="1049867"/>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400"/>
              </a:spcBef>
              <a:spcAft>
                <a:spcPts val="600"/>
              </a:spcAft>
              <a:buClr>
                <a:schemeClr val="lt2"/>
              </a:buClr>
              <a:buFont typeface="Noto Sans Symbols"/>
              <a:buNone/>
              <a:defRPr b="0" i="0" sz="2000" u="none" cap="none" strike="noStrike">
                <a:solidFill>
                  <a:schemeClr val="lt1"/>
                </a:solidFill>
                <a:latin typeface="Lustria"/>
                <a:ea typeface="Lustria"/>
                <a:cs typeface="Lustria"/>
                <a:sym typeface="Lustria"/>
              </a:defRPr>
            </a:lvl1pPr>
            <a:lvl2pPr indent="0" lvl="1" marL="457200" marR="0" rtl="0" algn="ctr">
              <a:spcBef>
                <a:spcPts val="360"/>
              </a:spcBef>
              <a:spcAft>
                <a:spcPts val="600"/>
              </a:spcAft>
              <a:buClr>
                <a:schemeClr val="lt2"/>
              </a:buClr>
              <a:buFont typeface="Noto Sans Symbols"/>
              <a:buNone/>
              <a:defRPr b="0" i="0" sz="1800" u="none" cap="none" strike="noStrike">
                <a:solidFill>
                  <a:schemeClr val="lt1"/>
                </a:solidFill>
                <a:latin typeface="Lustria"/>
                <a:ea typeface="Lustria"/>
                <a:cs typeface="Lustria"/>
                <a:sym typeface="Lustria"/>
              </a:defRPr>
            </a:lvl2pPr>
            <a:lvl3pPr indent="0" lvl="2" marL="914400" marR="0" rtl="0" algn="ctr">
              <a:spcBef>
                <a:spcPts val="320"/>
              </a:spcBef>
              <a:spcAft>
                <a:spcPts val="600"/>
              </a:spcAft>
              <a:buClr>
                <a:schemeClr val="lt2"/>
              </a:buClr>
              <a:buFont typeface="Noto Sans Symbols"/>
              <a:buNone/>
              <a:defRPr b="0" i="0" sz="1600" u="none" cap="none" strike="noStrike">
                <a:solidFill>
                  <a:schemeClr val="lt1"/>
                </a:solidFill>
                <a:latin typeface="Lustria"/>
                <a:ea typeface="Lustria"/>
                <a:cs typeface="Lustria"/>
                <a:sym typeface="Lustria"/>
              </a:defRPr>
            </a:lvl3pPr>
            <a:lvl4pPr indent="0" lvl="3" marL="1371600" marR="0" rtl="0" algn="ctr">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4pPr>
            <a:lvl5pPr indent="0" lvl="4" marL="1828800" marR="0" rtl="0" algn="ctr">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5pPr>
            <a:lvl6pPr indent="0" lvl="5" marL="2286000" marR="0" rtl="0" algn="ctr">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6pPr>
            <a:lvl7pPr indent="0" lvl="6" marL="2743200" marR="0" rtl="0" algn="ctr">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7pPr>
            <a:lvl8pPr indent="0" lvl="7" marL="3200400" marR="0" rtl="0" algn="ctr">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8pPr>
            <a:lvl9pPr indent="0" lvl="8" marL="3657600" marR="0" rtl="0" algn="ctr">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9pPr>
          </a:lstStyle>
          <a:p/>
        </p:txBody>
      </p:sp>
      <p:sp>
        <p:nvSpPr>
          <p:cNvPr id="18" name="Shape 18"/>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9" name="Shape 19"/>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20" name="Shape 20"/>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75" name="Shape 75"/>
        <p:cNvGrpSpPr/>
        <p:nvPr/>
      </p:nvGrpSpPr>
      <p:grpSpPr>
        <a:xfrm>
          <a:off x="0" y="0"/>
          <a:ext cx="0" cy="0"/>
          <a:chOff x="0" y="0"/>
          <a:chExt cx="0" cy="0"/>
        </a:xfrm>
      </p:grpSpPr>
      <p:pic>
        <p:nvPicPr>
          <p:cNvPr descr="Slate-V2-HD-panoPhotoInset.png" id="76" name="Shape 76"/>
          <p:cNvPicPr preferRelativeResize="0"/>
          <p:nvPr/>
        </p:nvPicPr>
        <p:blipFill rotWithShape="1">
          <a:blip r:embed="rId2">
            <a:alphaModFix/>
          </a:blip>
          <a:srcRect b="0" l="0" r="0" t="0"/>
          <a:stretch/>
        </p:blipFill>
        <p:spPr>
          <a:xfrm>
            <a:off x="1013883" y="547806"/>
            <a:ext cx="10141799" cy="3816805"/>
          </a:xfrm>
          <a:prstGeom prst="rect">
            <a:avLst/>
          </a:prstGeom>
          <a:noFill/>
          <a:ln>
            <a:noFill/>
          </a:ln>
        </p:spPr>
      </p:pic>
      <p:sp>
        <p:nvSpPr>
          <p:cNvPr id="77" name="Shape 77"/>
          <p:cNvSpPr txBox="1"/>
          <p:nvPr>
            <p:ph type="title"/>
          </p:nvPr>
        </p:nvSpPr>
        <p:spPr>
          <a:xfrm>
            <a:off x="913805" y="4565255"/>
            <a:ext cx="10355325" cy="54347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0"/>
              </a:spcBef>
              <a:buClr>
                <a:schemeClr val="lt2"/>
              </a:buClr>
              <a:buFont typeface="Lustria"/>
              <a:buNone/>
              <a:defRPr b="0" i="0" sz="28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8" name="Shape 78"/>
          <p:cNvSpPr/>
          <p:nvPr>
            <p:ph idx="2" type="pic"/>
          </p:nvPr>
        </p:nvSpPr>
        <p:spPr>
          <a:xfrm>
            <a:off x="1169349" y="695008"/>
            <a:ext cx="9845345" cy="3525671"/>
          </a:xfrm>
          <a:prstGeom prst="rect">
            <a:avLst/>
          </a:prstGeom>
          <a:noFill/>
          <a:ln>
            <a:noFill/>
          </a:ln>
          <a:effectLst>
            <a:outerShdw blurRad="38100" dir="4440000" dist="25400">
              <a:srgbClr val="000000">
                <a:alpha val="35686"/>
              </a:srgbClr>
            </a:outerShdw>
          </a:effectLst>
        </p:spPr>
        <p:txBody>
          <a:bodyPr anchorCtr="0" anchor="t" bIns="91425" lIns="91425" rIns="91425" tIns="91425"/>
          <a:lstStyle>
            <a:lvl1pPr indent="0" lvl="0" marL="0" marR="0" rtl="0" algn="ctr">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2pPr>
            <a:lvl3pPr indent="0" lvl="2" marL="9144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3pPr>
            <a:lvl4pPr indent="0" lvl="3" marL="13716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4pPr>
            <a:lvl5pPr indent="0" lvl="4" marL="18288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5pPr>
            <a:lvl6pPr indent="0" lvl="5" marL="22860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6pPr>
            <a:lvl7pPr indent="0" lvl="6" marL="27432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7pPr>
            <a:lvl8pPr indent="0" lvl="7" marL="32004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8pPr>
            <a:lvl9pPr indent="0" lvl="8" marL="3657600" marR="0" rtl="0" algn="l">
              <a:spcBef>
                <a:spcPts val="400"/>
              </a:spcBef>
              <a:spcAft>
                <a:spcPts val="600"/>
              </a:spcAft>
              <a:buClr>
                <a:schemeClr val="lt2"/>
              </a:buClr>
              <a:buFont typeface="Noto Sans Symbols"/>
              <a:buNone/>
              <a:defRPr b="0" i="0" sz="2000" u="none" cap="none" strike="noStrike">
                <a:solidFill>
                  <a:schemeClr val="lt2"/>
                </a:solidFill>
                <a:latin typeface="Lustria"/>
                <a:ea typeface="Lustria"/>
                <a:cs typeface="Lustria"/>
                <a:sym typeface="Lustria"/>
              </a:defRPr>
            </a:lvl9pPr>
          </a:lstStyle>
          <a:p/>
        </p:txBody>
      </p:sp>
      <p:sp>
        <p:nvSpPr>
          <p:cNvPr id="79" name="Shape 79"/>
          <p:cNvSpPr txBox="1"/>
          <p:nvPr>
            <p:ph idx="1" type="body"/>
          </p:nvPr>
        </p:nvSpPr>
        <p:spPr>
          <a:xfrm>
            <a:off x="913795" y="5108728"/>
            <a:ext cx="10353761" cy="682471"/>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2pPr>
            <a:lvl3pPr indent="0" lvl="2" marL="9144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3pPr>
            <a:lvl4pPr indent="0" lvl="3" marL="1371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4pPr>
            <a:lvl5pPr indent="0" lvl="4" marL="18288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5pPr>
            <a:lvl6pPr indent="0" lvl="5" marL="22860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6pPr>
            <a:lvl7pPr indent="0" lvl="6" marL="27432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7pPr>
            <a:lvl8pPr indent="0" lvl="7" marL="3200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8pPr>
            <a:lvl9pPr indent="0" lvl="8" marL="3657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80" name="Shape 80"/>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81" name="Shape 81"/>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82" name="Shape 82"/>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83" name="Shape 83"/>
        <p:cNvGrpSpPr/>
        <p:nvPr/>
      </p:nvGrpSpPr>
      <p:grpSpPr>
        <a:xfrm>
          <a:off x="0" y="0"/>
          <a:ext cx="0" cy="0"/>
          <a:chOff x="0" y="0"/>
          <a:chExt cx="0" cy="0"/>
        </a:xfrm>
      </p:grpSpPr>
      <p:sp>
        <p:nvSpPr>
          <p:cNvPr id="84" name="Shape 84"/>
          <p:cNvSpPr txBox="1"/>
          <p:nvPr>
            <p:ph type="title"/>
          </p:nvPr>
        </p:nvSpPr>
        <p:spPr>
          <a:xfrm>
            <a:off x="913795" y="608437"/>
            <a:ext cx="10353761" cy="3534343"/>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5" name="Shape 85"/>
          <p:cNvSpPr txBox="1"/>
          <p:nvPr>
            <p:ph idx="1" type="body"/>
          </p:nvPr>
        </p:nvSpPr>
        <p:spPr>
          <a:xfrm>
            <a:off x="913794" y="4295180"/>
            <a:ext cx="10353763" cy="1501826"/>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2pPr>
            <a:lvl3pPr indent="0" lvl="2" marL="9144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3pPr>
            <a:lvl4pPr indent="0" lvl="3" marL="1371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4pPr>
            <a:lvl5pPr indent="0" lvl="4" marL="18288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5pPr>
            <a:lvl6pPr indent="0" lvl="5" marL="22860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6pPr>
            <a:lvl7pPr indent="0" lvl="6" marL="27432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7pPr>
            <a:lvl8pPr indent="0" lvl="7" marL="3200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8pPr>
            <a:lvl9pPr indent="0" lvl="8" marL="3657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86" name="Shape 86"/>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87" name="Shape 87"/>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88" name="Shape 88"/>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89" name="Shape 89"/>
        <p:cNvGrpSpPr/>
        <p:nvPr/>
      </p:nvGrpSpPr>
      <p:grpSpPr>
        <a:xfrm>
          <a:off x="0" y="0"/>
          <a:ext cx="0" cy="0"/>
          <a:chOff x="0" y="0"/>
          <a:chExt cx="0" cy="0"/>
        </a:xfrm>
      </p:grpSpPr>
      <p:sp>
        <p:nvSpPr>
          <p:cNvPr id="90" name="Shape 90"/>
          <p:cNvSpPr txBox="1"/>
          <p:nvPr>
            <p:ph type="title"/>
          </p:nvPr>
        </p:nvSpPr>
        <p:spPr>
          <a:xfrm>
            <a:off x="1446212" y="609600"/>
            <a:ext cx="9302752" cy="2992903"/>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91" name="Shape 91"/>
          <p:cNvSpPr txBox="1"/>
          <p:nvPr>
            <p:ph idx="1" type="body"/>
          </p:nvPr>
        </p:nvSpPr>
        <p:spPr>
          <a:xfrm>
            <a:off x="1720643" y="3610032"/>
            <a:ext cx="8752299" cy="532748"/>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r">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1pPr>
            <a:lvl2pPr indent="0" lvl="1" marL="457200" marR="0" rtl="0" algn="l">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2pPr>
            <a:lvl3pPr indent="0" lvl="2" marL="9144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3pPr>
            <a:lvl4pPr indent="0" lvl="3" marL="1371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4pPr>
            <a:lvl5pPr indent="0" lvl="4" marL="18288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5pPr>
            <a:lvl6pPr indent="0" lvl="5" marL="22860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6pPr>
            <a:lvl7pPr indent="0" lvl="6" marL="27432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7pPr>
            <a:lvl8pPr indent="0" lvl="7" marL="3200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8pPr>
            <a:lvl9pPr indent="0" lvl="8" marL="3657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92" name="Shape 92"/>
          <p:cNvSpPr txBox="1"/>
          <p:nvPr>
            <p:ph idx="2" type="body"/>
          </p:nvPr>
        </p:nvSpPr>
        <p:spPr>
          <a:xfrm>
            <a:off x="913794" y="4304353"/>
            <a:ext cx="10353763" cy="1489496"/>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2pPr>
            <a:lvl3pPr indent="0" lvl="2" marL="9144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3pPr>
            <a:lvl4pPr indent="0" lvl="3" marL="1371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4pPr>
            <a:lvl5pPr indent="0" lvl="4" marL="18288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5pPr>
            <a:lvl6pPr indent="0" lvl="5" marL="22860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6pPr>
            <a:lvl7pPr indent="0" lvl="6" marL="27432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7pPr>
            <a:lvl8pPr indent="0" lvl="7" marL="3200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8pPr>
            <a:lvl9pPr indent="0" lvl="8" marL="3657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93" name="Shape 93"/>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94" name="Shape 94"/>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95" name="Shape 95"/>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
        <p:nvSpPr>
          <p:cNvPr id="96" name="Shape 96"/>
          <p:cNvSpPr txBox="1"/>
          <p:nvPr/>
        </p:nvSpPr>
        <p:spPr>
          <a:xfrm>
            <a:off x="990600" y="884795"/>
            <a:ext cx="609599" cy="584776"/>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Lustria"/>
              <a:buNone/>
            </a:pPr>
            <a:r>
              <a:rPr b="0" i="0" lang="en-US" sz="8000" u="none" cap="none" strike="noStrike">
                <a:solidFill>
                  <a:schemeClr val="lt1"/>
                </a:solidFill>
                <a:latin typeface="Lustria"/>
                <a:ea typeface="Lustria"/>
                <a:cs typeface="Lustria"/>
                <a:sym typeface="Lustria"/>
              </a:rPr>
              <a:t>“</a:t>
            </a:r>
          </a:p>
        </p:txBody>
      </p:sp>
      <p:sp>
        <p:nvSpPr>
          <p:cNvPr id="97" name="Shape 97"/>
          <p:cNvSpPr txBox="1"/>
          <p:nvPr/>
        </p:nvSpPr>
        <p:spPr>
          <a:xfrm>
            <a:off x="10504715" y="2928258"/>
            <a:ext cx="609599" cy="584776"/>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Lustria"/>
              <a:buNone/>
            </a:pPr>
            <a:r>
              <a:rPr b="0" i="0" lang="en-US" sz="8000" u="none" cap="none" strike="noStrike">
                <a:solidFill>
                  <a:schemeClr val="lt1"/>
                </a:solidFill>
                <a:latin typeface="Lustria"/>
                <a:ea typeface="Lustria"/>
                <a:cs typeface="Lustria"/>
                <a:sym typeface="Lustria"/>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98" name="Shape 98"/>
        <p:cNvGrpSpPr/>
        <p:nvPr/>
      </p:nvGrpSpPr>
      <p:grpSpPr>
        <a:xfrm>
          <a:off x="0" y="0"/>
          <a:ext cx="0" cy="0"/>
          <a:chOff x="0" y="0"/>
          <a:chExt cx="0" cy="0"/>
        </a:xfrm>
      </p:grpSpPr>
      <p:sp>
        <p:nvSpPr>
          <p:cNvPr id="99" name="Shape 99"/>
          <p:cNvSpPr txBox="1"/>
          <p:nvPr>
            <p:ph type="title"/>
          </p:nvPr>
        </p:nvSpPr>
        <p:spPr>
          <a:xfrm>
            <a:off x="913794" y="2126941"/>
            <a:ext cx="10353763" cy="2511834"/>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0"/>
              </a:spcBef>
              <a:buClr>
                <a:schemeClr val="lt2"/>
              </a:buClr>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0" name="Shape 100"/>
          <p:cNvSpPr txBox="1"/>
          <p:nvPr>
            <p:ph idx="1" type="body"/>
          </p:nvPr>
        </p:nvSpPr>
        <p:spPr>
          <a:xfrm>
            <a:off x="913783" y="4650555"/>
            <a:ext cx="10352198" cy="1140643"/>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2pPr>
            <a:lvl3pPr indent="0" lvl="2" marL="9144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3pPr>
            <a:lvl4pPr indent="0" lvl="3" marL="1371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4pPr>
            <a:lvl5pPr indent="0" lvl="4" marL="18288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5pPr>
            <a:lvl6pPr indent="0" lvl="5" marL="22860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6pPr>
            <a:lvl7pPr indent="0" lvl="6" marL="27432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7pPr>
            <a:lvl8pPr indent="0" lvl="7" marL="3200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8pPr>
            <a:lvl9pPr indent="0" lvl="8" marL="36576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101" name="Shape 101"/>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02" name="Shape 102"/>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03" name="Shape 103"/>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04" name="Shape 104"/>
        <p:cNvGrpSpPr/>
        <p:nvPr/>
      </p:nvGrpSpPr>
      <p:grpSpPr>
        <a:xfrm>
          <a:off x="0" y="0"/>
          <a:ext cx="0" cy="0"/>
          <a:chOff x="0" y="0"/>
          <a:chExt cx="0" cy="0"/>
        </a:xfrm>
      </p:grpSpPr>
      <p:sp>
        <p:nvSpPr>
          <p:cNvPr id="105" name="Shape 105"/>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6" name="Shape 106"/>
          <p:cNvSpPr txBox="1"/>
          <p:nvPr>
            <p:ph idx="1" type="body"/>
          </p:nvPr>
        </p:nvSpPr>
        <p:spPr>
          <a:xfrm>
            <a:off x="913795" y="1885950"/>
            <a:ext cx="3300983" cy="57626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80"/>
              </a:spcBef>
              <a:spcAft>
                <a:spcPts val="600"/>
              </a:spcAft>
              <a:buClr>
                <a:schemeClr val="lt2"/>
              </a:buClr>
              <a:buFont typeface="Noto Sans Symbols"/>
              <a:buNone/>
              <a:defRPr b="0" i="0" sz="2400" u="none" cap="none" strike="noStrike">
                <a:solidFill>
                  <a:schemeClr val="lt1"/>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07" name="Shape 107"/>
          <p:cNvSpPr txBox="1"/>
          <p:nvPr>
            <p:ph idx="2" type="body"/>
          </p:nvPr>
        </p:nvSpPr>
        <p:spPr>
          <a:xfrm>
            <a:off x="913795" y="2571750"/>
            <a:ext cx="3300983" cy="3219450"/>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08" name="Shape 108"/>
          <p:cNvSpPr txBox="1"/>
          <p:nvPr>
            <p:ph idx="3" type="body"/>
          </p:nvPr>
        </p:nvSpPr>
        <p:spPr>
          <a:xfrm>
            <a:off x="4446710" y="1885950"/>
            <a:ext cx="3300983" cy="57626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80"/>
              </a:spcBef>
              <a:spcAft>
                <a:spcPts val="600"/>
              </a:spcAft>
              <a:buClr>
                <a:schemeClr val="lt2"/>
              </a:buClr>
              <a:buFont typeface="Noto Sans Symbols"/>
              <a:buNone/>
              <a:defRPr b="0" i="0" sz="2400" u="none" cap="none" strike="noStrike">
                <a:solidFill>
                  <a:schemeClr val="lt1"/>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09" name="Shape 109"/>
          <p:cNvSpPr txBox="1"/>
          <p:nvPr>
            <p:ph idx="4" type="body"/>
          </p:nvPr>
        </p:nvSpPr>
        <p:spPr>
          <a:xfrm>
            <a:off x="4441435" y="2571750"/>
            <a:ext cx="3300983" cy="3219450"/>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10" name="Shape 110"/>
          <p:cNvSpPr txBox="1"/>
          <p:nvPr>
            <p:ph idx="5" type="body"/>
          </p:nvPr>
        </p:nvSpPr>
        <p:spPr>
          <a:xfrm>
            <a:off x="7966571" y="1885950"/>
            <a:ext cx="3300983" cy="57626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80"/>
              </a:spcBef>
              <a:spcAft>
                <a:spcPts val="600"/>
              </a:spcAft>
              <a:buClr>
                <a:schemeClr val="lt2"/>
              </a:buClr>
              <a:buFont typeface="Noto Sans Symbols"/>
              <a:buNone/>
              <a:defRPr b="0" i="0" sz="2400" u="none" cap="none" strike="noStrike">
                <a:solidFill>
                  <a:schemeClr val="lt1"/>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11" name="Shape 111"/>
          <p:cNvSpPr txBox="1"/>
          <p:nvPr>
            <p:ph idx="6" type="body"/>
          </p:nvPr>
        </p:nvSpPr>
        <p:spPr>
          <a:xfrm>
            <a:off x="7966571" y="2571750"/>
            <a:ext cx="3300983" cy="3219450"/>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12" name="Shape 112"/>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13" name="Shape 113"/>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14" name="Shape 114"/>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15" name="Shape 115"/>
        <p:cNvGrpSpPr/>
        <p:nvPr/>
      </p:nvGrpSpPr>
      <p:grpSpPr>
        <a:xfrm>
          <a:off x="0" y="0"/>
          <a:ext cx="0" cy="0"/>
          <a:chOff x="0" y="0"/>
          <a:chExt cx="0" cy="0"/>
        </a:xfrm>
      </p:grpSpPr>
      <p:pic>
        <p:nvPicPr>
          <p:cNvPr descr="Slate-V2-HD-3colPhotoInset.png" id="116" name="Shape 116"/>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17" name="Shape 117"/>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18" name="Shape 118"/>
          <p:cNvPicPr preferRelativeResize="0"/>
          <p:nvPr/>
        </p:nvPicPr>
        <p:blipFill rotWithShape="1">
          <a:blip r:embed="rId2">
            <a:alphaModFix/>
          </a:blip>
          <a:srcRect b="0" l="0" r="0" t="0"/>
          <a:stretch/>
        </p:blipFill>
        <p:spPr>
          <a:xfrm>
            <a:off x="7936050" y="1818214"/>
            <a:ext cx="3339972" cy="1847851"/>
          </a:xfrm>
          <a:prstGeom prst="rect">
            <a:avLst/>
          </a:prstGeom>
          <a:noFill/>
          <a:ln>
            <a:noFill/>
          </a:ln>
        </p:spPr>
      </p:pic>
      <p:sp>
        <p:nvSpPr>
          <p:cNvPr id="119" name="Shape 119"/>
          <p:cNvSpPr txBox="1"/>
          <p:nvPr>
            <p:ph type="title"/>
          </p:nvPr>
        </p:nvSpPr>
        <p:spPr>
          <a:xfrm>
            <a:off x="913794" y="609600"/>
            <a:ext cx="10353763"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20" name="Shape 120"/>
          <p:cNvSpPr txBox="1"/>
          <p:nvPr>
            <p:ph idx="1" type="body"/>
          </p:nvPr>
        </p:nvSpPr>
        <p:spPr>
          <a:xfrm>
            <a:off x="913795" y="3904105"/>
            <a:ext cx="3300983" cy="57626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00"/>
              </a:spcBef>
              <a:spcAft>
                <a:spcPts val="600"/>
              </a:spcAft>
              <a:buClr>
                <a:schemeClr val="lt2"/>
              </a:buClr>
              <a:buFont typeface="Noto Sans Symbols"/>
              <a:buNone/>
              <a:defRPr b="0" i="0" sz="2000" u="none" cap="none" strike="noStrike">
                <a:solidFill>
                  <a:schemeClr val="lt1"/>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1" name="Shape 121"/>
          <p:cNvSpPr/>
          <p:nvPr>
            <p:ph idx="2" type="pic"/>
          </p:nvPr>
        </p:nvSpPr>
        <p:spPr>
          <a:xfrm>
            <a:off x="1018101" y="1938917"/>
            <a:ext cx="3092368" cy="1602953"/>
          </a:xfrm>
          <a:prstGeom prst="roundRect">
            <a:avLst>
              <a:gd fmla="val 1858" name="adj"/>
            </a:avLst>
          </a:prstGeom>
          <a:noFill/>
          <a:ln>
            <a:noFill/>
          </a:ln>
          <a:effectLst>
            <a:outerShdw blurRad="38100" dir="4440000" dist="25400">
              <a:srgbClr val="000000">
                <a:alpha val="35686"/>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2" name="Shape 122"/>
          <p:cNvSpPr txBox="1"/>
          <p:nvPr>
            <p:ph idx="3" type="body"/>
          </p:nvPr>
        </p:nvSpPr>
        <p:spPr>
          <a:xfrm>
            <a:off x="913795" y="4480367"/>
            <a:ext cx="3300983" cy="1310833"/>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3" name="Shape 123"/>
          <p:cNvSpPr txBox="1"/>
          <p:nvPr>
            <p:ph idx="4" type="body"/>
          </p:nvPr>
        </p:nvSpPr>
        <p:spPr>
          <a:xfrm>
            <a:off x="4442787" y="3904105"/>
            <a:ext cx="3300983" cy="57626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00"/>
              </a:spcBef>
              <a:spcAft>
                <a:spcPts val="600"/>
              </a:spcAft>
              <a:buClr>
                <a:schemeClr val="lt2"/>
              </a:buClr>
              <a:buFont typeface="Noto Sans Symbols"/>
              <a:buNone/>
              <a:defRPr b="0" i="0" sz="2000" u="none" cap="none" strike="noStrike">
                <a:solidFill>
                  <a:schemeClr val="lt1"/>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4" name="Shape 124"/>
          <p:cNvSpPr/>
          <p:nvPr>
            <p:ph idx="5" type="pic"/>
          </p:nvPr>
        </p:nvSpPr>
        <p:spPr>
          <a:xfrm>
            <a:off x="4545742" y="1939093"/>
            <a:ext cx="3092368" cy="1608164"/>
          </a:xfrm>
          <a:prstGeom prst="roundRect">
            <a:avLst>
              <a:gd fmla="val 1858" name="adj"/>
            </a:avLst>
          </a:prstGeom>
          <a:noFill/>
          <a:ln>
            <a:noFill/>
          </a:ln>
          <a:effectLst>
            <a:outerShdw blurRad="38100" dir="4440000" dist="25400">
              <a:srgbClr val="000000">
                <a:alpha val="35686"/>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5" name="Shape 125"/>
          <p:cNvSpPr txBox="1"/>
          <p:nvPr>
            <p:ph idx="6" type="body"/>
          </p:nvPr>
        </p:nvSpPr>
        <p:spPr>
          <a:xfrm>
            <a:off x="4441435" y="4480367"/>
            <a:ext cx="3300983" cy="1310833"/>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6" name="Shape 126"/>
          <p:cNvSpPr txBox="1"/>
          <p:nvPr>
            <p:ph idx="7" type="body"/>
          </p:nvPr>
        </p:nvSpPr>
        <p:spPr>
          <a:xfrm>
            <a:off x="7966696" y="3904105"/>
            <a:ext cx="3300983" cy="57626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00"/>
              </a:spcBef>
              <a:spcAft>
                <a:spcPts val="600"/>
              </a:spcAft>
              <a:buClr>
                <a:schemeClr val="lt2"/>
              </a:buClr>
              <a:buFont typeface="Noto Sans Symbols"/>
              <a:buNone/>
              <a:defRPr b="0" i="0" sz="2000" u="none" cap="none" strike="noStrike">
                <a:solidFill>
                  <a:schemeClr val="lt1"/>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7" name="Shape 127"/>
          <p:cNvSpPr/>
          <p:nvPr>
            <p:ph idx="8" type="pic"/>
          </p:nvPr>
        </p:nvSpPr>
        <p:spPr>
          <a:xfrm>
            <a:off x="8075697" y="1934432"/>
            <a:ext cx="3092368" cy="1607294"/>
          </a:xfrm>
          <a:prstGeom prst="roundRect">
            <a:avLst>
              <a:gd fmla="val 1858" name="adj"/>
            </a:avLst>
          </a:prstGeom>
          <a:noFill/>
          <a:ln>
            <a:noFill/>
          </a:ln>
          <a:effectLst>
            <a:outerShdw blurRad="38100" dir="4440000" dist="25400">
              <a:srgbClr val="000000">
                <a:alpha val="35686"/>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8" name="Shape 128"/>
          <p:cNvSpPr txBox="1"/>
          <p:nvPr>
            <p:ph idx="9" type="body"/>
          </p:nvPr>
        </p:nvSpPr>
        <p:spPr>
          <a:xfrm>
            <a:off x="7966571" y="4480364"/>
            <a:ext cx="3300983" cy="1310834"/>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280"/>
              </a:spcBef>
              <a:spcAft>
                <a:spcPts val="600"/>
              </a:spcAft>
              <a:buClr>
                <a:schemeClr val="lt2"/>
              </a:buClr>
              <a:buFont typeface="Noto Sans Symbols"/>
              <a:buNone/>
              <a:defRPr b="0" i="0" sz="14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9" name="Shape 129"/>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30" name="Shape 130"/>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31" name="Shape 131"/>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2" name="Shape 132"/>
        <p:cNvGrpSpPr/>
        <p:nvPr/>
      </p:nvGrpSpPr>
      <p:grpSpPr>
        <a:xfrm>
          <a:off x="0" y="0"/>
          <a:ext cx="0" cy="0"/>
          <a:chOff x="0" y="0"/>
          <a:chExt cx="0" cy="0"/>
        </a:xfrm>
      </p:grpSpPr>
      <p:sp>
        <p:nvSpPr>
          <p:cNvPr id="133" name="Shape 133"/>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4" name="Shape 134"/>
          <p:cNvSpPr txBox="1"/>
          <p:nvPr>
            <p:ph idx="1" type="body"/>
          </p:nvPr>
        </p:nvSpPr>
        <p:spPr>
          <a:xfrm rot="5400000">
            <a:off x="4061300" y="-1415056"/>
            <a:ext cx="4058750" cy="10353761"/>
          </a:xfrm>
          <a:prstGeom prst="rect">
            <a:avLst/>
          </a:prstGeom>
          <a:noFill/>
          <a:ln>
            <a:noFill/>
          </a:ln>
          <a:effectLst>
            <a:outerShdw blurRad="25399">
              <a:srgbClr val="000000">
                <a:alpha val="45882"/>
              </a:srgbClr>
            </a:outerShdw>
          </a:effectLst>
        </p:spPr>
        <p:txBody>
          <a:bodyPr anchorCtr="0" anchor="t" bIns="91425" lIns="91425" rIns="91425" tIns="91425"/>
          <a:lstStyle>
            <a:lvl1pPr indent="-228600" lvl="0" marL="342900" marR="0" rtl="0" algn="l">
              <a:spcBef>
                <a:spcPts val="400"/>
              </a:spcBef>
              <a:spcAft>
                <a:spcPts val="600"/>
              </a:spcAft>
              <a:buClr>
                <a:schemeClr val="lt2"/>
              </a:buClr>
              <a:buSzPct val="70000"/>
              <a:buFont typeface="Noto Sans Symbols"/>
              <a:buChar char="◈"/>
              <a:defRPr b="0" i="0" sz="2000" u="none" cap="none" strike="noStrike">
                <a:solidFill>
                  <a:schemeClr val="lt2"/>
                </a:solidFill>
                <a:latin typeface="Lustria"/>
                <a:ea typeface="Lustria"/>
                <a:cs typeface="Lustria"/>
                <a:sym typeface="Lustria"/>
              </a:defRPr>
            </a:lvl1pPr>
            <a:lvl2pPr indent="-195490" lvl="1" marL="7200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2pPr>
            <a:lvl3pPr indent="-154779" lvl="2" marL="1026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3pPr>
            <a:lvl4pPr indent="-155369" lvl="3" marL="138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4pPr>
            <a:lvl5pPr indent="-163969" lvl="4" marL="1674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35" name="Shape 135"/>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36" name="Shape 136"/>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37" name="Shape 137"/>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8" name="Shape 138"/>
        <p:cNvGrpSpPr/>
        <p:nvPr/>
      </p:nvGrpSpPr>
      <p:grpSpPr>
        <a:xfrm>
          <a:off x="0" y="0"/>
          <a:ext cx="0" cy="0"/>
          <a:chOff x="0" y="0"/>
          <a:chExt cx="0" cy="0"/>
        </a:xfrm>
      </p:grpSpPr>
      <p:sp>
        <p:nvSpPr>
          <p:cNvPr id="139" name="Shape 139"/>
          <p:cNvSpPr txBox="1"/>
          <p:nvPr>
            <p:ph type="title"/>
          </p:nvPr>
        </p:nvSpPr>
        <p:spPr>
          <a:xfrm rot="5400000">
            <a:off x="7534510" y="2058156"/>
            <a:ext cx="5181601" cy="2284486"/>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l">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40" name="Shape 140"/>
          <p:cNvSpPr txBox="1"/>
          <p:nvPr>
            <p:ph idx="1" type="body"/>
          </p:nvPr>
        </p:nvSpPr>
        <p:spPr>
          <a:xfrm rot="5400000">
            <a:off x="2281431" y="-758036"/>
            <a:ext cx="5181601" cy="7916871"/>
          </a:xfrm>
          <a:prstGeom prst="rect">
            <a:avLst/>
          </a:prstGeom>
          <a:noFill/>
          <a:ln>
            <a:noFill/>
          </a:ln>
          <a:effectLst>
            <a:outerShdw blurRad="25399">
              <a:srgbClr val="000000">
                <a:alpha val="45882"/>
              </a:srgbClr>
            </a:outerShdw>
          </a:effectLst>
        </p:spPr>
        <p:txBody>
          <a:bodyPr anchorCtr="0" anchor="t" bIns="91425" lIns="91425" rIns="91425" tIns="91425"/>
          <a:lstStyle>
            <a:lvl1pPr indent="-228600" lvl="0" marL="342900" marR="0" rtl="0" algn="l">
              <a:spcBef>
                <a:spcPts val="400"/>
              </a:spcBef>
              <a:spcAft>
                <a:spcPts val="600"/>
              </a:spcAft>
              <a:buClr>
                <a:schemeClr val="lt2"/>
              </a:buClr>
              <a:buSzPct val="70000"/>
              <a:buFont typeface="Noto Sans Symbols"/>
              <a:buChar char="◈"/>
              <a:defRPr b="0" i="0" sz="2000" u="none" cap="none" strike="noStrike">
                <a:solidFill>
                  <a:schemeClr val="lt2"/>
                </a:solidFill>
                <a:latin typeface="Lustria"/>
                <a:ea typeface="Lustria"/>
                <a:cs typeface="Lustria"/>
                <a:sym typeface="Lustria"/>
              </a:defRPr>
            </a:lvl1pPr>
            <a:lvl2pPr indent="-195490" lvl="1" marL="7200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2pPr>
            <a:lvl3pPr indent="-154779" lvl="2" marL="1026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3pPr>
            <a:lvl4pPr indent="-155369" lvl="3" marL="138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4pPr>
            <a:lvl5pPr indent="-163969" lvl="4" marL="1674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41" name="Shape 141"/>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42" name="Shape 142"/>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43" name="Shape 143"/>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3" name="Shape 23"/>
          <p:cNvSpPr txBox="1"/>
          <p:nvPr>
            <p:ph idx="1" type="body"/>
          </p:nvPr>
        </p:nvSpPr>
        <p:spPr>
          <a:xfrm>
            <a:off x="913795" y="1732449"/>
            <a:ext cx="10353761" cy="4058750"/>
          </a:xfrm>
          <a:prstGeom prst="rect">
            <a:avLst/>
          </a:prstGeom>
          <a:noFill/>
          <a:ln>
            <a:noFill/>
          </a:ln>
          <a:effectLst>
            <a:outerShdw blurRad="25399">
              <a:srgbClr val="000000">
                <a:alpha val="45882"/>
              </a:srgbClr>
            </a:outerShdw>
          </a:effectLst>
        </p:spPr>
        <p:txBody>
          <a:bodyPr anchorCtr="0" anchor="t" bIns="91425" lIns="91425" rIns="91425" tIns="91425"/>
          <a:lstStyle>
            <a:lvl1pPr indent="-228600" lvl="0" marL="342900" marR="0" rtl="0" algn="l">
              <a:spcBef>
                <a:spcPts val="400"/>
              </a:spcBef>
              <a:spcAft>
                <a:spcPts val="600"/>
              </a:spcAft>
              <a:buClr>
                <a:schemeClr val="lt2"/>
              </a:buClr>
              <a:buSzPct val="70000"/>
              <a:buFont typeface="Noto Sans Symbols"/>
              <a:buChar char="◈"/>
              <a:defRPr b="0" i="0" sz="2000" u="none" cap="none" strike="noStrike">
                <a:solidFill>
                  <a:schemeClr val="lt2"/>
                </a:solidFill>
                <a:latin typeface="Lustria"/>
                <a:ea typeface="Lustria"/>
                <a:cs typeface="Lustria"/>
                <a:sym typeface="Lustria"/>
              </a:defRPr>
            </a:lvl1pPr>
            <a:lvl2pPr indent="-195490" lvl="1" marL="7200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2pPr>
            <a:lvl3pPr indent="-154779" lvl="2" marL="1026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3pPr>
            <a:lvl4pPr indent="-155369" lvl="3" marL="138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4pPr>
            <a:lvl5pPr indent="-163969" lvl="4" marL="1674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24" name="Shape 24"/>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25" name="Shape 25"/>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26" name="Shape 26"/>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1295400" y="1761066"/>
            <a:ext cx="9590550" cy="1828813"/>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9" name="Shape 29"/>
          <p:cNvSpPr txBox="1"/>
          <p:nvPr>
            <p:ph idx="1" type="body"/>
          </p:nvPr>
        </p:nvSpPr>
        <p:spPr>
          <a:xfrm>
            <a:off x="1295400" y="3589878"/>
            <a:ext cx="9590550" cy="1507054"/>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400"/>
              </a:spcBef>
              <a:spcAft>
                <a:spcPts val="600"/>
              </a:spcAft>
              <a:buClr>
                <a:schemeClr val="lt2"/>
              </a:buClr>
              <a:buFont typeface="Noto Sans Symbols"/>
              <a:buNone/>
              <a:defRPr b="0" i="0" sz="2000" u="none" cap="none" strike="noStrike">
                <a:solidFill>
                  <a:schemeClr val="lt1"/>
                </a:solidFill>
                <a:latin typeface="Lustria"/>
                <a:ea typeface="Lustria"/>
                <a:cs typeface="Lustria"/>
                <a:sym typeface="Lustria"/>
              </a:defRPr>
            </a:lvl1pPr>
            <a:lvl2pPr indent="0" lvl="1" marL="457200" marR="0" rtl="0" algn="l">
              <a:spcBef>
                <a:spcPts val="360"/>
              </a:spcBef>
              <a:spcAft>
                <a:spcPts val="600"/>
              </a:spcAft>
              <a:buClr>
                <a:schemeClr val="lt2"/>
              </a:buClr>
              <a:buFont typeface="Noto Sans Symbols"/>
              <a:buNone/>
              <a:defRPr b="0" i="0" sz="1800" u="none" cap="none" strike="noStrike">
                <a:solidFill>
                  <a:schemeClr val="lt1"/>
                </a:solidFill>
                <a:latin typeface="Lustria"/>
                <a:ea typeface="Lustria"/>
                <a:cs typeface="Lustria"/>
                <a:sym typeface="Lustria"/>
              </a:defRPr>
            </a:lvl2pPr>
            <a:lvl3pPr indent="0" lvl="2" marL="914400" marR="0" rtl="0" algn="l">
              <a:spcBef>
                <a:spcPts val="320"/>
              </a:spcBef>
              <a:spcAft>
                <a:spcPts val="600"/>
              </a:spcAft>
              <a:buClr>
                <a:schemeClr val="lt2"/>
              </a:buClr>
              <a:buFont typeface="Noto Sans Symbols"/>
              <a:buNone/>
              <a:defRPr b="0" i="0" sz="1600" u="none" cap="none" strike="noStrike">
                <a:solidFill>
                  <a:schemeClr val="lt1"/>
                </a:solidFill>
                <a:latin typeface="Lustria"/>
                <a:ea typeface="Lustria"/>
                <a:cs typeface="Lustria"/>
                <a:sym typeface="Lustria"/>
              </a:defRPr>
            </a:lvl3pPr>
            <a:lvl4pPr indent="0" lvl="3" marL="1371600" marR="0" rtl="0" algn="l">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4pPr>
            <a:lvl5pPr indent="0" lvl="4" marL="1828800" marR="0" rtl="0" algn="l">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5pPr>
            <a:lvl6pPr indent="0" lvl="5" marL="2286000" marR="0" rtl="0" algn="l">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6pPr>
            <a:lvl7pPr indent="0" lvl="6" marL="2743200" marR="0" rtl="0" algn="l">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7pPr>
            <a:lvl8pPr indent="0" lvl="7" marL="3200400" marR="0" rtl="0" algn="l">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8pPr>
            <a:lvl9pPr indent="0" lvl="8" marL="3657600" marR="0" rtl="0" algn="l">
              <a:spcBef>
                <a:spcPts val="280"/>
              </a:spcBef>
              <a:spcAft>
                <a:spcPts val="600"/>
              </a:spcAft>
              <a:buClr>
                <a:schemeClr val="lt2"/>
              </a:buClr>
              <a:buFont typeface="Noto Sans Symbols"/>
              <a:buNone/>
              <a:defRPr b="0" i="0" sz="1400" u="none" cap="none" strike="noStrike">
                <a:solidFill>
                  <a:schemeClr val="lt1"/>
                </a:solidFill>
                <a:latin typeface="Lustria"/>
                <a:ea typeface="Lustria"/>
                <a:cs typeface="Lustria"/>
                <a:sym typeface="Lustria"/>
              </a:defRPr>
            </a:lvl9pPr>
          </a:lstStyle>
          <a:p/>
        </p:txBody>
      </p:sp>
      <p:sp>
        <p:nvSpPr>
          <p:cNvPr id="30" name="Shape 30"/>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31" name="Shape 31"/>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32" name="Shape 32"/>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5" name="Shape 35"/>
          <p:cNvSpPr txBox="1"/>
          <p:nvPr>
            <p:ph idx="1" type="body"/>
          </p:nvPr>
        </p:nvSpPr>
        <p:spPr>
          <a:xfrm>
            <a:off x="913795" y="1732449"/>
            <a:ext cx="5060496" cy="4058750"/>
          </a:xfrm>
          <a:prstGeom prst="rect">
            <a:avLst/>
          </a:prstGeom>
          <a:noFill/>
          <a:ln>
            <a:noFill/>
          </a:ln>
          <a:effectLst>
            <a:outerShdw blurRad="25399">
              <a:srgbClr val="000000">
                <a:alpha val="45882"/>
              </a:srgbClr>
            </a:outerShdw>
          </a:effectLst>
        </p:spPr>
        <p:txBody>
          <a:bodyPr anchorCtr="0" anchor="t" bIns="91425" lIns="91425" rIns="91425" tIns="91425"/>
          <a:lstStyle>
            <a:lvl1pPr indent="-228600" lvl="0" marL="342900" marR="0" rtl="0" algn="l">
              <a:spcBef>
                <a:spcPts val="400"/>
              </a:spcBef>
              <a:spcAft>
                <a:spcPts val="600"/>
              </a:spcAft>
              <a:buClr>
                <a:schemeClr val="lt2"/>
              </a:buClr>
              <a:buSzPct val="70000"/>
              <a:buFont typeface="Noto Sans Symbols"/>
              <a:buChar char="◈"/>
              <a:defRPr b="0" i="0" sz="2000" u="none" cap="none" strike="noStrike">
                <a:solidFill>
                  <a:schemeClr val="lt2"/>
                </a:solidFill>
                <a:latin typeface="Lustria"/>
                <a:ea typeface="Lustria"/>
                <a:cs typeface="Lustria"/>
                <a:sym typeface="Lustria"/>
              </a:defRPr>
            </a:lvl1pPr>
            <a:lvl2pPr indent="-195490" lvl="1" marL="7200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2pPr>
            <a:lvl3pPr indent="-154779" lvl="2" marL="1026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3pPr>
            <a:lvl4pPr indent="-155369" lvl="3" marL="138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4pPr>
            <a:lvl5pPr indent="-163969" lvl="4" marL="1674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36" name="Shape 36"/>
          <p:cNvSpPr txBox="1"/>
          <p:nvPr>
            <p:ph idx="2" type="body"/>
          </p:nvPr>
        </p:nvSpPr>
        <p:spPr>
          <a:xfrm>
            <a:off x="6202892" y="1732449"/>
            <a:ext cx="5064665" cy="4058750"/>
          </a:xfrm>
          <a:prstGeom prst="rect">
            <a:avLst/>
          </a:prstGeom>
          <a:noFill/>
          <a:ln>
            <a:noFill/>
          </a:ln>
          <a:effectLst>
            <a:outerShdw blurRad="25399">
              <a:srgbClr val="000000">
                <a:alpha val="45882"/>
              </a:srgbClr>
            </a:outerShdw>
          </a:effectLst>
        </p:spPr>
        <p:txBody>
          <a:bodyPr anchorCtr="0" anchor="t" bIns="91425" lIns="91425" rIns="91425" tIns="91425"/>
          <a:lstStyle>
            <a:lvl1pPr indent="-228600" lvl="0" marL="342900" marR="0" rtl="0" algn="l">
              <a:spcBef>
                <a:spcPts val="400"/>
              </a:spcBef>
              <a:spcAft>
                <a:spcPts val="600"/>
              </a:spcAft>
              <a:buClr>
                <a:schemeClr val="lt2"/>
              </a:buClr>
              <a:buSzPct val="70000"/>
              <a:buFont typeface="Noto Sans Symbols"/>
              <a:buChar char="◈"/>
              <a:defRPr b="0" i="0" sz="2000" u="none" cap="none" strike="noStrike">
                <a:solidFill>
                  <a:schemeClr val="lt2"/>
                </a:solidFill>
                <a:latin typeface="Lustria"/>
                <a:ea typeface="Lustria"/>
                <a:cs typeface="Lustria"/>
                <a:sym typeface="Lustria"/>
              </a:defRPr>
            </a:lvl1pPr>
            <a:lvl2pPr indent="-195490" lvl="1" marL="7200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2pPr>
            <a:lvl3pPr indent="-154779" lvl="2" marL="1026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3pPr>
            <a:lvl4pPr indent="-155369" lvl="3" marL="138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4pPr>
            <a:lvl5pPr indent="-163969" lvl="4" marL="1674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37" name="Shape 37"/>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38" name="Shape 38"/>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39" name="Shape 39"/>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pic>
        <p:nvPicPr>
          <p:cNvPr descr="Slate-V2-HD-compPhotoInset.png" id="41" name="Shape 41"/>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42" name="Shape 42"/>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43" name="Shape 43"/>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4" name="Shape 44"/>
          <p:cNvSpPr txBox="1"/>
          <p:nvPr>
            <p:ph idx="1" type="body"/>
          </p:nvPr>
        </p:nvSpPr>
        <p:spPr>
          <a:xfrm>
            <a:off x="1005871" y="1835253"/>
            <a:ext cx="4876343" cy="544884"/>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80"/>
              </a:spcBef>
              <a:spcAft>
                <a:spcPts val="600"/>
              </a:spcAft>
              <a:buClr>
                <a:schemeClr val="lt2"/>
              </a:buClr>
              <a:buFont typeface="Noto Sans Symbols"/>
              <a:buNone/>
              <a:defRPr b="0" i="0" sz="2400" u="none" cap="none" strike="noStrike">
                <a:solidFill>
                  <a:schemeClr val="lt2"/>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45" name="Shape 45"/>
          <p:cNvSpPr txBox="1"/>
          <p:nvPr>
            <p:ph idx="2" type="body"/>
          </p:nvPr>
        </p:nvSpPr>
        <p:spPr>
          <a:xfrm>
            <a:off x="1005871" y="2380136"/>
            <a:ext cx="4876343" cy="3411062"/>
          </a:xfrm>
          <a:prstGeom prst="rect">
            <a:avLst/>
          </a:prstGeom>
          <a:noFill/>
          <a:ln>
            <a:noFill/>
          </a:ln>
          <a:effectLst>
            <a:outerShdw blurRad="25399">
              <a:srgbClr val="000000">
                <a:alpha val="45882"/>
              </a:srgbClr>
            </a:outerShdw>
          </a:effectLst>
        </p:spPr>
        <p:txBody>
          <a:bodyPr anchorCtr="0" anchor="t" bIns="91425" lIns="91425" rIns="91425" tIns="91425"/>
          <a:lstStyle>
            <a:lvl1pPr indent="-237490" lvl="0" marL="3429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1pPr>
            <a:lvl2pPr indent="-204380" lvl="1" marL="720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2pPr>
            <a:lvl3pPr indent="-163669" lvl="2" marL="102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3pPr>
            <a:lvl4pPr indent="-164260" lvl="3" marL="1386000" marR="0" rtl="0" algn="l">
              <a:spcBef>
                <a:spcPts val="240"/>
              </a:spcBef>
              <a:spcAft>
                <a:spcPts val="600"/>
              </a:spcAft>
              <a:buClr>
                <a:schemeClr val="lt2"/>
              </a:buClr>
              <a:buSzPct val="70000"/>
              <a:buFont typeface="Noto Sans Symbols"/>
              <a:buChar char="◈"/>
              <a:defRPr b="0" i="0" sz="1200" u="none" cap="none" strike="noStrike">
                <a:solidFill>
                  <a:schemeClr val="lt2"/>
                </a:solidFill>
                <a:latin typeface="Lustria"/>
                <a:ea typeface="Lustria"/>
                <a:cs typeface="Lustria"/>
                <a:sym typeface="Lustria"/>
              </a:defRPr>
            </a:lvl4pPr>
            <a:lvl5pPr indent="-172859" lvl="4" marL="1674000" marR="0" rtl="0" algn="l">
              <a:spcBef>
                <a:spcPts val="240"/>
              </a:spcBef>
              <a:spcAft>
                <a:spcPts val="600"/>
              </a:spcAft>
              <a:buClr>
                <a:schemeClr val="lt2"/>
              </a:buClr>
              <a:buSzPct val="70000"/>
              <a:buFont typeface="Noto Sans Symbols"/>
              <a:buChar char="◈"/>
              <a:defRPr b="0" i="0" sz="12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46" name="Shape 46"/>
          <p:cNvSpPr txBox="1"/>
          <p:nvPr>
            <p:ph idx="3" type="body"/>
          </p:nvPr>
        </p:nvSpPr>
        <p:spPr>
          <a:xfrm>
            <a:off x="6294967" y="1835253"/>
            <a:ext cx="4895330" cy="544882"/>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480"/>
              </a:spcBef>
              <a:spcAft>
                <a:spcPts val="600"/>
              </a:spcAft>
              <a:buClr>
                <a:schemeClr val="lt2"/>
              </a:buClr>
              <a:buFont typeface="Noto Sans Symbols"/>
              <a:buNone/>
              <a:defRPr b="0" i="0" sz="2400" u="none" cap="none" strike="noStrike">
                <a:solidFill>
                  <a:schemeClr val="lt2"/>
                </a:solidFill>
                <a:latin typeface="Lustria"/>
                <a:ea typeface="Lustria"/>
                <a:cs typeface="Lustria"/>
                <a:sym typeface="Lustria"/>
              </a:defRPr>
            </a:lvl1pPr>
            <a:lvl2pPr indent="0" lvl="1" marL="457200" marR="0" rtl="0" algn="l">
              <a:spcBef>
                <a:spcPts val="400"/>
              </a:spcBef>
              <a:spcAft>
                <a:spcPts val="600"/>
              </a:spcAft>
              <a:buClr>
                <a:schemeClr val="lt2"/>
              </a:buClr>
              <a:buFont typeface="Noto Sans Symbols"/>
              <a:buNone/>
              <a:defRPr b="1" i="0" sz="2000" u="none" cap="none" strike="noStrike">
                <a:solidFill>
                  <a:schemeClr val="lt2"/>
                </a:solidFill>
                <a:latin typeface="Lustria"/>
                <a:ea typeface="Lustria"/>
                <a:cs typeface="Lustria"/>
                <a:sym typeface="Lustria"/>
              </a:defRPr>
            </a:lvl2pPr>
            <a:lvl3pPr indent="0" lvl="2" marL="914400" marR="0" rtl="0" algn="l">
              <a:spcBef>
                <a:spcPts val="360"/>
              </a:spcBef>
              <a:spcAft>
                <a:spcPts val="600"/>
              </a:spcAft>
              <a:buClr>
                <a:schemeClr val="lt2"/>
              </a:buClr>
              <a:buFont typeface="Noto Sans Symbols"/>
              <a:buNone/>
              <a:defRPr b="1" i="0" sz="18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47" name="Shape 47"/>
          <p:cNvSpPr txBox="1"/>
          <p:nvPr>
            <p:ph idx="4" type="body"/>
          </p:nvPr>
        </p:nvSpPr>
        <p:spPr>
          <a:xfrm>
            <a:off x="6294967" y="2380136"/>
            <a:ext cx="4895330" cy="3411062"/>
          </a:xfrm>
          <a:prstGeom prst="rect">
            <a:avLst/>
          </a:prstGeom>
          <a:noFill/>
          <a:ln>
            <a:noFill/>
          </a:ln>
          <a:effectLst>
            <a:outerShdw blurRad="25399">
              <a:srgbClr val="000000">
                <a:alpha val="45882"/>
              </a:srgbClr>
            </a:outerShdw>
          </a:effectLst>
        </p:spPr>
        <p:txBody>
          <a:bodyPr anchorCtr="0" anchor="t" bIns="91425" lIns="91425" rIns="91425" tIns="91425"/>
          <a:lstStyle>
            <a:lvl1pPr indent="-237490" lvl="0" marL="3429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1pPr>
            <a:lvl2pPr indent="-204380" lvl="1" marL="720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2pPr>
            <a:lvl3pPr indent="-163669" lvl="2" marL="102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3pPr>
            <a:lvl4pPr indent="-164260" lvl="3" marL="1386000" marR="0" rtl="0" algn="l">
              <a:spcBef>
                <a:spcPts val="240"/>
              </a:spcBef>
              <a:spcAft>
                <a:spcPts val="600"/>
              </a:spcAft>
              <a:buClr>
                <a:schemeClr val="lt2"/>
              </a:buClr>
              <a:buSzPct val="70000"/>
              <a:buFont typeface="Noto Sans Symbols"/>
              <a:buChar char="◈"/>
              <a:defRPr b="0" i="0" sz="1200" u="none" cap="none" strike="noStrike">
                <a:solidFill>
                  <a:schemeClr val="lt2"/>
                </a:solidFill>
                <a:latin typeface="Lustria"/>
                <a:ea typeface="Lustria"/>
                <a:cs typeface="Lustria"/>
                <a:sym typeface="Lustria"/>
              </a:defRPr>
            </a:lvl4pPr>
            <a:lvl5pPr indent="-172859" lvl="4" marL="1674000" marR="0" rtl="0" algn="l">
              <a:spcBef>
                <a:spcPts val="240"/>
              </a:spcBef>
              <a:spcAft>
                <a:spcPts val="600"/>
              </a:spcAft>
              <a:buClr>
                <a:schemeClr val="lt2"/>
              </a:buClr>
              <a:buSzPct val="70000"/>
              <a:buFont typeface="Noto Sans Symbols"/>
              <a:buChar char="◈"/>
              <a:defRPr b="0" i="0" sz="12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48" name="Shape 48"/>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49" name="Shape 49"/>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50" name="Shape 50"/>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53" name="Shape 53"/>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54" name="Shape 54"/>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55" name="Shape 55"/>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58" name="Shape 58"/>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59" name="Shape 59"/>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913795" y="609600"/>
            <a:ext cx="3706889" cy="1821918"/>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0"/>
              </a:spcBef>
              <a:buClr>
                <a:schemeClr val="lt2"/>
              </a:buClr>
              <a:buFont typeface="Lustria"/>
              <a:buNone/>
              <a:defRPr b="0" i="0" sz="24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2" name="Shape 62"/>
          <p:cNvSpPr txBox="1"/>
          <p:nvPr>
            <p:ph idx="1" type="body"/>
          </p:nvPr>
        </p:nvSpPr>
        <p:spPr>
          <a:xfrm>
            <a:off x="4855632" y="609600"/>
            <a:ext cx="6411923" cy="5181600"/>
          </a:xfrm>
          <a:prstGeom prst="rect">
            <a:avLst/>
          </a:prstGeom>
          <a:noFill/>
          <a:ln>
            <a:noFill/>
          </a:ln>
          <a:effectLst>
            <a:outerShdw blurRad="25399">
              <a:srgbClr val="000000">
                <a:alpha val="45882"/>
              </a:srgbClr>
            </a:outerShdw>
          </a:effectLst>
        </p:spPr>
        <p:txBody>
          <a:bodyPr anchorCtr="0" anchor="t" bIns="91425" lIns="91425" rIns="91425" tIns="91425"/>
          <a:lstStyle>
            <a:lvl1pPr indent="-228600" lvl="0" marL="342900" marR="0" rtl="0" algn="l">
              <a:spcBef>
                <a:spcPts val="400"/>
              </a:spcBef>
              <a:spcAft>
                <a:spcPts val="600"/>
              </a:spcAft>
              <a:buClr>
                <a:schemeClr val="lt2"/>
              </a:buClr>
              <a:buSzPct val="70000"/>
              <a:buFont typeface="Noto Sans Symbols"/>
              <a:buChar char="◈"/>
              <a:defRPr b="0" i="0" sz="2000" u="none" cap="none" strike="noStrike">
                <a:solidFill>
                  <a:schemeClr val="lt2"/>
                </a:solidFill>
                <a:latin typeface="Lustria"/>
                <a:ea typeface="Lustria"/>
                <a:cs typeface="Lustria"/>
                <a:sym typeface="Lustria"/>
              </a:defRPr>
            </a:lvl1pPr>
            <a:lvl2pPr indent="-195490" lvl="1" marL="7200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2pPr>
            <a:lvl3pPr indent="-154779" lvl="2" marL="1026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3pPr>
            <a:lvl4pPr indent="-155369" lvl="3" marL="138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4pPr>
            <a:lvl5pPr indent="-163969" lvl="4" marL="1674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63" name="Shape 63"/>
          <p:cNvSpPr txBox="1"/>
          <p:nvPr>
            <p:ph idx="2" type="body"/>
          </p:nvPr>
        </p:nvSpPr>
        <p:spPr>
          <a:xfrm>
            <a:off x="913795" y="2431517"/>
            <a:ext cx="3706889" cy="3359681"/>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64" name="Shape 64"/>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65" name="Shape 65"/>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66" name="Shape 66"/>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pic>
        <p:nvPicPr>
          <p:cNvPr descr="Slate-V2-HD-vertPhotoInset.png" id="68" name="Shape 68"/>
          <p:cNvPicPr preferRelativeResize="0"/>
          <p:nvPr/>
        </p:nvPicPr>
        <p:blipFill rotWithShape="1">
          <a:blip r:embed="rId2">
            <a:alphaModFix/>
          </a:blip>
          <a:srcRect b="0" l="0" r="0" t="0"/>
          <a:stretch/>
        </p:blipFill>
        <p:spPr>
          <a:xfrm>
            <a:off x="7293664" y="609600"/>
            <a:ext cx="3584166" cy="5204831"/>
          </a:xfrm>
          <a:prstGeom prst="rect">
            <a:avLst/>
          </a:prstGeom>
          <a:noFill/>
          <a:ln>
            <a:noFill/>
          </a:ln>
        </p:spPr>
      </p:pic>
      <p:sp>
        <p:nvSpPr>
          <p:cNvPr id="69" name="Shape 69"/>
          <p:cNvSpPr txBox="1"/>
          <p:nvPr>
            <p:ph type="title"/>
          </p:nvPr>
        </p:nvSpPr>
        <p:spPr>
          <a:xfrm>
            <a:off x="913795" y="609922"/>
            <a:ext cx="5934948" cy="1829338"/>
          </a:xfrm>
          <a:prstGeom prst="rect">
            <a:avLst/>
          </a:prstGeom>
          <a:noFill/>
          <a:ln>
            <a:noFill/>
          </a:ln>
          <a:effectLst>
            <a:outerShdw blurRad="25399">
              <a:srgbClr val="000000">
                <a:alpha val="45882"/>
              </a:srgbClr>
            </a:outerShdw>
          </a:effectLst>
        </p:spPr>
        <p:txBody>
          <a:bodyPr anchorCtr="0" anchor="b" bIns="91425" lIns="91425" rIns="91425" tIns="91425"/>
          <a:lstStyle>
            <a:lvl1pPr indent="0" lvl="0" marL="0" marR="0" rtl="0" algn="ctr">
              <a:spcBef>
                <a:spcPts val="0"/>
              </a:spcBef>
              <a:buClr>
                <a:schemeClr val="lt2"/>
              </a:buClr>
              <a:buFont typeface="Lustria"/>
              <a:buNone/>
              <a:defRPr b="0" i="0" sz="32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0" name="Shape 70"/>
          <p:cNvSpPr/>
          <p:nvPr>
            <p:ph idx="2" type="pic"/>
          </p:nvPr>
        </p:nvSpPr>
        <p:spPr>
          <a:xfrm>
            <a:off x="7442550" y="763702"/>
            <a:ext cx="3275751" cy="4912822"/>
          </a:xfrm>
          <a:prstGeom prst="rect">
            <a:avLst/>
          </a:prstGeom>
          <a:noFill/>
          <a:ln>
            <a:noFill/>
          </a:ln>
          <a:effectLst>
            <a:outerShdw blurRad="38100" dir="4440000" dist="25400">
              <a:srgbClr val="000000">
                <a:alpha val="35686"/>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2pPr>
            <a:lvl3pPr indent="0" lvl="2" marL="914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3pPr>
            <a:lvl4pPr indent="0" lvl="3" marL="1371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4pPr>
            <a:lvl5pPr indent="0" lvl="4" marL="18288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5pPr>
            <a:lvl6pPr indent="0" lvl="5" marL="22860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6pPr>
            <a:lvl7pPr indent="0" lvl="6" marL="27432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7pPr>
            <a:lvl8pPr indent="0" lvl="7" marL="32004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8pPr>
            <a:lvl9pPr indent="0" lvl="8" marL="3657600" marR="0" rtl="0" algn="l">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71" name="Shape 71"/>
          <p:cNvSpPr txBox="1"/>
          <p:nvPr>
            <p:ph idx="1" type="body"/>
          </p:nvPr>
        </p:nvSpPr>
        <p:spPr>
          <a:xfrm>
            <a:off x="913795" y="2439260"/>
            <a:ext cx="5934948" cy="3376134"/>
          </a:xfrm>
          <a:prstGeom prst="rect">
            <a:avLst/>
          </a:prstGeom>
          <a:noFill/>
          <a:ln>
            <a:noFill/>
          </a:ln>
          <a:effectLst>
            <a:outerShdw blurRad="25399">
              <a:srgbClr val="000000">
                <a:alpha val="45882"/>
              </a:srgbClr>
            </a:outerShdw>
          </a:effectLst>
        </p:spPr>
        <p:txBody>
          <a:bodyPr anchorCtr="0" anchor="t" bIns="91425" lIns="91425" rIns="91425" tIns="91425"/>
          <a:lstStyle>
            <a:lvl1pPr indent="0" lvl="0" marL="0" marR="0" rtl="0" algn="ctr">
              <a:spcBef>
                <a:spcPts val="320"/>
              </a:spcBef>
              <a:spcAft>
                <a:spcPts val="600"/>
              </a:spcAft>
              <a:buClr>
                <a:schemeClr val="lt2"/>
              </a:buClr>
              <a:buFont typeface="Noto Sans Symbols"/>
              <a:buNone/>
              <a:defRPr b="0" i="0" sz="1600" u="none" cap="none" strike="noStrike">
                <a:solidFill>
                  <a:schemeClr val="lt2"/>
                </a:solidFill>
                <a:latin typeface="Lustria"/>
                <a:ea typeface="Lustria"/>
                <a:cs typeface="Lustria"/>
                <a:sym typeface="Lustria"/>
              </a:defRPr>
            </a:lvl1pPr>
            <a:lvl2pPr indent="0" lvl="1" marL="457200" marR="0" rtl="0" algn="l">
              <a:spcBef>
                <a:spcPts val="240"/>
              </a:spcBef>
              <a:spcAft>
                <a:spcPts val="600"/>
              </a:spcAft>
              <a:buClr>
                <a:schemeClr val="lt2"/>
              </a:buClr>
              <a:buFont typeface="Noto Sans Symbols"/>
              <a:buNone/>
              <a:defRPr b="0" i="0" sz="1200" u="none" cap="none" strike="noStrike">
                <a:solidFill>
                  <a:schemeClr val="lt2"/>
                </a:solidFill>
                <a:latin typeface="Lustria"/>
                <a:ea typeface="Lustria"/>
                <a:cs typeface="Lustria"/>
                <a:sym typeface="Lustria"/>
              </a:defRPr>
            </a:lvl2pPr>
            <a:lvl3pPr indent="0" lvl="2" marL="914400" marR="0" rtl="0" algn="l">
              <a:spcBef>
                <a:spcPts val="200"/>
              </a:spcBef>
              <a:spcAft>
                <a:spcPts val="600"/>
              </a:spcAft>
              <a:buClr>
                <a:schemeClr val="lt2"/>
              </a:buClr>
              <a:buFont typeface="Noto Sans Symbols"/>
              <a:buNone/>
              <a:defRPr b="0" i="0" sz="1000" u="none" cap="none" strike="noStrike">
                <a:solidFill>
                  <a:schemeClr val="lt2"/>
                </a:solidFill>
                <a:latin typeface="Lustria"/>
                <a:ea typeface="Lustria"/>
                <a:cs typeface="Lustria"/>
                <a:sym typeface="Lustria"/>
              </a:defRPr>
            </a:lvl3pPr>
            <a:lvl4pPr indent="0" lvl="3" marL="1371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4pPr>
            <a:lvl5pPr indent="0" lvl="4" marL="18288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5pPr>
            <a:lvl6pPr indent="0" lvl="5" marL="22860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6pPr>
            <a:lvl7pPr indent="0" lvl="6" marL="27432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7pPr>
            <a:lvl8pPr indent="0" lvl="7" marL="32004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8pPr>
            <a:lvl9pPr indent="0" lvl="8" marL="3657600" marR="0" rtl="0" algn="l">
              <a:spcBef>
                <a:spcPts val="180"/>
              </a:spcBef>
              <a:spcAft>
                <a:spcPts val="600"/>
              </a:spcAft>
              <a:buClr>
                <a:schemeClr val="lt2"/>
              </a:buClr>
              <a:buFont typeface="Noto Sans Symbols"/>
              <a:buNone/>
              <a:defRPr b="0" i="0" sz="900" u="none" cap="none" strike="noStrike">
                <a:solidFill>
                  <a:schemeClr val="lt2"/>
                </a:solidFill>
                <a:latin typeface="Lustria"/>
                <a:ea typeface="Lustria"/>
                <a:cs typeface="Lustria"/>
                <a:sym typeface="Lustria"/>
              </a:defRPr>
            </a:lvl9pPr>
          </a:lstStyle>
          <a:p/>
        </p:txBody>
      </p:sp>
      <p:sp>
        <p:nvSpPr>
          <p:cNvPr id="72" name="Shape 72"/>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73" name="Shape 73"/>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74" name="Shape 74"/>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91425" lIns="91425" rIns="91425" tIns="91425"/>
          <a:lstStyle>
            <a:lvl1pPr indent="0" lvl="0" marL="0" marR="0" rtl="0" algn="ctr">
              <a:spcBef>
                <a:spcPts val="0"/>
              </a:spcBef>
              <a:buClr>
                <a:schemeClr val="lt2"/>
              </a:buClr>
              <a:buFont typeface="Lustria"/>
              <a:buNone/>
              <a:defRPr b="0" i="0" sz="4000" u="none" cap="none" strike="noStrike">
                <a:solidFill>
                  <a:schemeClr val="lt2"/>
                </a:solidFill>
                <a:latin typeface="Lustria"/>
                <a:ea typeface="Lustria"/>
                <a:cs typeface="Lustria"/>
                <a:sym typeface="Lust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1" name="Shape 11"/>
          <p:cNvSpPr txBox="1"/>
          <p:nvPr>
            <p:ph idx="1" type="body"/>
          </p:nvPr>
        </p:nvSpPr>
        <p:spPr>
          <a:xfrm>
            <a:off x="913795" y="1732449"/>
            <a:ext cx="10353761" cy="4058750"/>
          </a:xfrm>
          <a:prstGeom prst="rect">
            <a:avLst/>
          </a:prstGeom>
          <a:noFill/>
          <a:ln>
            <a:noFill/>
          </a:ln>
          <a:effectLst>
            <a:outerShdw blurRad="25399">
              <a:srgbClr val="000000">
                <a:alpha val="45882"/>
              </a:srgbClr>
            </a:outerShdw>
          </a:effectLst>
        </p:spPr>
        <p:txBody>
          <a:bodyPr anchorCtr="0" anchor="t" bIns="91425" lIns="91425" rIns="91425" tIns="91425"/>
          <a:lstStyle>
            <a:lvl1pPr indent="-228600" lvl="0" marL="342900" marR="0" rtl="0" algn="l">
              <a:spcBef>
                <a:spcPts val="400"/>
              </a:spcBef>
              <a:spcAft>
                <a:spcPts val="600"/>
              </a:spcAft>
              <a:buClr>
                <a:schemeClr val="lt2"/>
              </a:buClr>
              <a:buSzPct val="70000"/>
              <a:buFont typeface="Noto Sans Symbols"/>
              <a:buChar char="◈"/>
              <a:defRPr b="0" i="0" sz="2000" u="none" cap="none" strike="noStrike">
                <a:solidFill>
                  <a:schemeClr val="lt2"/>
                </a:solidFill>
                <a:latin typeface="Lustria"/>
                <a:ea typeface="Lustria"/>
                <a:cs typeface="Lustria"/>
                <a:sym typeface="Lustria"/>
              </a:defRPr>
            </a:lvl1pPr>
            <a:lvl2pPr indent="-195490" lvl="1" marL="720000" marR="0" rtl="0" algn="l">
              <a:spcBef>
                <a:spcPts val="360"/>
              </a:spcBef>
              <a:spcAft>
                <a:spcPts val="600"/>
              </a:spcAft>
              <a:buClr>
                <a:schemeClr val="lt2"/>
              </a:buClr>
              <a:buSzPct val="70000"/>
              <a:buFont typeface="Noto Sans Symbols"/>
              <a:buChar char="◈"/>
              <a:defRPr b="0" i="0" sz="1800" u="none" cap="none" strike="noStrike">
                <a:solidFill>
                  <a:schemeClr val="lt2"/>
                </a:solidFill>
                <a:latin typeface="Lustria"/>
                <a:ea typeface="Lustria"/>
                <a:cs typeface="Lustria"/>
                <a:sym typeface="Lustria"/>
              </a:defRPr>
            </a:lvl2pPr>
            <a:lvl3pPr indent="-154779" lvl="2" marL="1026000" marR="0" rtl="0" algn="l">
              <a:spcBef>
                <a:spcPts val="320"/>
              </a:spcBef>
              <a:spcAft>
                <a:spcPts val="600"/>
              </a:spcAft>
              <a:buClr>
                <a:schemeClr val="lt2"/>
              </a:buClr>
              <a:buSzPct val="70000"/>
              <a:buFont typeface="Noto Sans Symbols"/>
              <a:buChar char="◈"/>
              <a:defRPr b="0" i="0" sz="1600" u="none" cap="none" strike="noStrike">
                <a:solidFill>
                  <a:schemeClr val="lt2"/>
                </a:solidFill>
                <a:latin typeface="Lustria"/>
                <a:ea typeface="Lustria"/>
                <a:cs typeface="Lustria"/>
                <a:sym typeface="Lustria"/>
              </a:defRPr>
            </a:lvl3pPr>
            <a:lvl4pPr indent="-155369" lvl="3" marL="1386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4pPr>
            <a:lvl5pPr indent="-163969" lvl="4" marL="1674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5pPr>
            <a:lvl6pPr indent="-174370" lvl="5" marL="20146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6pPr>
            <a:lvl7pPr indent="-167869" lvl="6" marL="24018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7pPr>
            <a:lvl8pPr indent="-174070" lvl="7" marL="27890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8pPr>
            <a:lvl9pPr indent="-173770" lvl="8" marL="3106200" marR="0" rtl="0" algn="l">
              <a:spcBef>
                <a:spcPts val="280"/>
              </a:spcBef>
              <a:spcAft>
                <a:spcPts val="600"/>
              </a:spcAft>
              <a:buClr>
                <a:schemeClr val="lt2"/>
              </a:buClr>
              <a:buSzPct val="7000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2" name="Shape 12"/>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3" name="Shape 13"/>
          <p:cNvSpPr txBox="1"/>
          <p:nvPr>
            <p:ph idx="11" type="ftr"/>
          </p:nvPr>
        </p:nvSpPr>
        <p:spPr>
          <a:xfrm>
            <a:off x="913795"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2F2F2"/>
                </a:solidFill>
                <a:latin typeface="Lustria"/>
                <a:ea typeface="Lustria"/>
                <a:cs typeface="Lustria"/>
                <a:sym typeface="Lustria"/>
              </a:defRPr>
            </a:lvl1pPr>
            <a:lvl2pPr indent="0" lvl="1" marL="457200" marR="0" rtl="0" algn="l">
              <a:spcBef>
                <a:spcPts val="0"/>
              </a:spcBef>
              <a:buNone/>
              <a:defRPr b="0" i="0" sz="1800" u="none" cap="none" strike="noStrike">
                <a:solidFill>
                  <a:schemeClr val="lt1"/>
                </a:solidFill>
                <a:latin typeface="Lustria"/>
                <a:ea typeface="Lustria"/>
                <a:cs typeface="Lustria"/>
                <a:sym typeface="Lustria"/>
              </a:defRPr>
            </a:lvl2pPr>
            <a:lvl3pPr indent="0" lvl="2" marL="914400" marR="0" rtl="0" algn="l">
              <a:spcBef>
                <a:spcPts val="0"/>
              </a:spcBef>
              <a:buNone/>
              <a:defRPr b="0" i="0" sz="1800" u="none" cap="none" strike="noStrike">
                <a:solidFill>
                  <a:schemeClr val="lt1"/>
                </a:solidFill>
                <a:latin typeface="Lustria"/>
                <a:ea typeface="Lustria"/>
                <a:cs typeface="Lustria"/>
                <a:sym typeface="Lustria"/>
              </a:defRPr>
            </a:lvl3pPr>
            <a:lvl4pPr indent="0" lvl="3" marL="1371600" marR="0" rtl="0" algn="l">
              <a:spcBef>
                <a:spcPts val="0"/>
              </a:spcBef>
              <a:buNone/>
              <a:defRPr b="0" i="0" sz="1800" u="none" cap="none" strike="noStrike">
                <a:solidFill>
                  <a:schemeClr val="lt1"/>
                </a:solidFill>
                <a:latin typeface="Lustria"/>
                <a:ea typeface="Lustria"/>
                <a:cs typeface="Lustria"/>
                <a:sym typeface="Lustria"/>
              </a:defRPr>
            </a:lvl4pPr>
            <a:lvl5pPr indent="0" lvl="4" marL="1828800" marR="0" rtl="0" algn="l">
              <a:spcBef>
                <a:spcPts val="0"/>
              </a:spcBef>
              <a:buNone/>
              <a:defRPr b="0" i="0" sz="1800" u="none" cap="none" strike="noStrike">
                <a:solidFill>
                  <a:schemeClr val="lt1"/>
                </a:solidFill>
                <a:latin typeface="Lustria"/>
                <a:ea typeface="Lustria"/>
                <a:cs typeface="Lustria"/>
                <a:sym typeface="Lustria"/>
              </a:defRPr>
            </a:lvl5pPr>
            <a:lvl6pPr indent="0" lvl="5" marL="2286000" marR="0" rtl="0" algn="l">
              <a:spcBef>
                <a:spcPts val="0"/>
              </a:spcBef>
              <a:buNone/>
              <a:defRPr b="0" i="0" sz="1800" u="none" cap="none" strike="noStrike">
                <a:solidFill>
                  <a:schemeClr val="lt1"/>
                </a:solidFill>
                <a:latin typeface="Lustria"/>
                <a:ea typeface="Lustria"/>
                <a:cs typeface="Lustria"/>
                <a:sym typeface="Lustria"/>
              </a:defRPr>
            </a:lvl6pPr>
            <a:lvl7pPr indent="0" lvl="6" marL="2743200" marR="0" rtl="0" algn="l">
              <a:spcBef>
                <a:spcPts val="0"/>
              </a:spcBef>
              <a:buNone/>
              <a:defRPr b="0" i="0" sz="1800" u="none" cap="none" strike="noStrike">
                <a:solidFill>
                  <a:schemeClr val="lt1"/>
                </a:solidFill>
                <a:latin typeface="Lustria"/>
                <a:ea typeface="Lustria"/>
                <a:cs typeface="Lustria"/>
                <a:sym typeface="Lustria"/>
              </a:defRPr>
            </a:lvl7pPr>
            <a:lvl8pPr indent="0" lvl="7" marL="3200400" marR="0" rtl="0" algn="l">
              <a:spcBef>
                <a:spcPts val="0"/>
              </a:spcBef>
              <a:buNone/>
              <a:defRPr b="0" i="0" sz="1800" u="none" cap="none" strike="noStrike">
                <a:solidFill>
                  <a:schemeClr val="lt1"/>
                </a:solidFill>
                <a:latin typeface="Lustria"/>
                <a:ea typeface="Lustria"/>
                <a:cs typeface="Lustria"/>
                <a:sym typeface="Lustria"/>
              </a:defRPr>
            </a:lvl8pPr>
            <a:lvl9pPr indent="0" lvl="8" marL="3657600" marR="0" rtl="0" algn="l">
              <a:spcBef>
                <a:spcPts val="0"/>
              </a:spcBef>
              <a:buNone/>
              <a:defRPr b="0" i="0" sz="1800" u="none" cap="none" strike="noStrike">
                <a:solidFill>
                  <a:schemeClr val="lt1"/>
                </a:solidFill>
                <a:latin typeface="Lustria"/>
                <a:ea typeface="Lustria"/>
                <a:cs typeface="Lustria"/>
                <a:sym typeface="Lustria"/>
              </a:defRPr>
            </a:lvl9pPr>
          </a:lstStyle>
          <a:p/>
        </p:txBody>
      </p:sp>
      <p:sp>
        <p:nvSpPr>
          <p:cNvPr id="14" name="Shape 14"/>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F2F2F2"/>
                </a:solidFill>
                <a:latin typeface="Lustria"/>
                <a:ea typeface="Lustria"/>
                <a:cs typeface="Lustria"/>
                <a:sym typeface="Lustria"/>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hosa.org/sites/default/files/MS16Final.pdf"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cdc.gov/ophss/csels/dsepd/ss1978/lesson1/index.html" TargetMode="External"/><Relationship Id="rId4" Type="http://schemas.openxmlformats.org/officeDocument/2006/relationships/hyperlink" Target="http://apps.who.int/iris/bitstream/10665/43541/1/9241547073_eng.pdf" TargetMode="External"/><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healthscienceconsortium.org/health-science-career-cluster/" TargetMode="External"/><Relationship Id="rId4" Type="http://schemas.openxmlformats.org/officeDocument/2006/relationships/hyperlink" Target="https://explorehealthcareer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hosa.org/sites/default/files/HHA16FINAL.pdf"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citizencorps.gov/cert/training_mat.shtm"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hosa.org/sites/default/files/PH16FINAL.pdf" TargetMode="External"/><Relationship Id="rId4" Type="http://schemas.openxmlformats.org/officeDocument/2006/relationships/hyperlink" Target="https://www.usphs.gov/" TargetMode="External"/><Relationship Id="rId5" Type="http://schemas.openxmlformats.org/officeDocument/2006/relationships/hyperlink" Target="https://www.apha.org/" TargetMode="External"/><Relationship Id="rId6"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hosa.org/sites/default/files/BD%2016%20final_0.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ctrTitle"/>
          </p:nvPr>
        </p:nvSpPr>
        <p:spPr>
          <a:xfrm>
            <a:off x="1203826" y="1687217"/>
            <a:ext cx="9933139" cy="2954055"/>
          </a:xfrm>
          <a:prstGeom prst="rect">
            <a:avLst/>
          </a:prstGeom>
          <a:noFill/>
          <a:ln>
            <a:noFill/>
          </a:ln>
          <a:effectLst>
            <a:outerShdw blurRad="25399">
              <a:srgbClr val="000000">
                <a:alpha val="45882"/>
              </a:srgbClr>
            </a:outerShdw>
          </a:effectLst>
        </p:spPr>
        <p:txBody>
          <a:bodyPr anchorCtr="0" anchor="b" bIns="45700" lIns="91425" rIns="91425" tIns="45700">
            <a:noAutofit/>
          </a:bodyPr>
          <a:lstStyle/>
          <a:p>
            <a:pPr indent="0" lvl="0" marL="0" marR="0" rtl="0" algn="ctr">
              <a:spcBef>
                <a:spcPts val="0"/>
              </a:spcBef>
              <a:buClr>
                <a:schemeClr val="lt2"/>
              </a:buClr>
              <a:buSzPct val="25000"/>
              <a:buFont typeface="Lustria"/>
              <a:buNone/>
            </a:pPr>
            <a:r>
              <a:rPr b="0" i="0" lang="en-US" sz="5400" u="none" cap="none" strike="noStrike">
                <a:solidFill>
                  <a:schemeClr val="lt2"/>
                </a:solidFill>
                <a:latin typeface="Lustria"/>
                <a:ea typeface="Lustria"/>
                <a:cs typeface="Lustria"/>
                <a:sym typeface="Lustria"/>
              </a:rPr>
              <a:t>HOSA Competitive Event Outline and Guide</a:t>
            </a:r>
            <a:br>
              <a:rPr b="0" i="0" lang="en-US" sz="5400" u="none" cap="none" strike="noStrike">
                <a:solidFill>
                  <a:schemeClr val="lt2"/>
                </a:solidFill>
                <a:latin typeface="Lustria"/>
                <a:ea typeface="Lustria"/>
                <a:cs typeface="Lustria"/>
                <a:sym typeface="Lustria"/>
              </a:rPr>
            </a:br>
            <a:r>
              <a:rPr b="0" i="0" lang="en-US" sz="2800" u="none" cap="none" strike="noStrike">
                <a:solidFill>
                  <a:schemeClr val="lt2"/>
                </a:solidFill>
                <a:latin typeface="Lustria"/>
                <a:ea typeface="Lustria"/>
                <a:cs typeface="Lustria"/>
                <a:sym typeface="Lustria"/>
              </a:rPr>
              <a:t>(Everything you need to be successful at Competition) </a:t>
            </a:r>
          </a:p>
        </p:txBody>
      </p:sp>
      <p:pic>
        <p:nvPicPr>
          <p:cNvPr id="149" name="Shape 149"/>
          <p:cNvPicPr preferRelativeResize="0"/>
          <p:nvPr/>
        </p:nvPicPr>
        <p:blipFill rotWithShape="1">
          <a:blip r:embed="rId3">
            <a:alphaModFix/>
          </a:blip>
          <a:srcRect b="0" l="0" r="0" t="0"/>
          <a:stretch/>
        </p:blipFill>
        <p:spPr>
          <a:xfrm>
            <a:off x="4180445" y="5044846"/>
            <a:ext cx="3979800" cy="15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Pathophysiology Knowledge Test</a:t>
            </a:r>
          </a:p>
        </p:txBody>
      </p:sp>
      <p:sp>
        <p:nvSpPr>
          <p:cNvPr id="212" name="Shape 212"/>
          <p:cNvSpPr txBox="1"/>
          <p:nvPr>
            <p:ph idx="1" type="body"/>
          </p:nvPr>
        </p:nvSpPr>
        <p:spPr>
          <a:xfrm>
            <a:off x="0" y="1580050"/>
            <a:ext cx="10030690" cy="4391258"/>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consists of a 100 item multiple choice test that will determine student’s ability to identify, spell, define and apply the prefixes, suffixes, roots, anatomy and physiology of human diseases impacting the health community. Followed by a written free response essay. This event is based a lot on spelling so a good knowledge of how words work (especially Latin roots and suffixes) will be very helpful. A current understanding of diseases and how they work is very important for this event.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is good for those who are good with facts about diseases and spelling as well as memorization of facts and information, this event is very competitive.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 Reading material: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Frazier. Essentials of Human Diseases and Conditions. Elsevier, Latest edition</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 Zelman, Mark; Raymond, Jill; Holdaway, Paul; Dafnis, Elaine; Mulvihill, Mary Lou. </a:t>
            </a:r>
            <a:r>
              <a:rPr b="1" i="0" lang="en-US" sz="2000" u="sng" cap="none" strike="noStrike">
                <a:solidFill>
                  <a:schemeClr val="lt2"/>
                </a:solidFill>
                <a:latin typeface="Lustria"/>
                <a:ea typeface="Lustria"/>
                <a:cs typeface="Lustria"/>
                <a:sym typeface="Lustria"/>
              </a:rPr>
              <a:t>Human Diseases A Systemic Approach</a:t>
            </a:r>
            <a:r>
              <a:rPr b="1" i="0" lang="en-US" sz="2000" u="none" cap="none" strike="noStrike">
                <a:solidFill>
                  <a:schemeClr val="lt2"/>
                </a:solidFill>
                <a:latin typeface="Lustria"/>
                <a:ea typeface="Lustria"/>
                <a:cs typeface="Lustria"/>
                <a:sym typeface="Lustria"/>
              </a:rPr>
              <a:t>. Pearson. Latest edition. </a:t>
            </a:r>
          </a:p>
        </p:txBody>
      </p:sp>
      <p:pic>
        <p:nvPicPr>
          <p:cNvPr id="213" name="Shape 213"/>
          <p:cNvPicPr preferRelativeResize="0"/>
          <p:nvPr/>
        </p:nvPicPr>
        <p:blipFill rotWithShape="1">
          <a:blip r:embed="rId3">
            <a:alphaModFix/>
          </a:blip>
          <a:srcRect b="0" l="0" r="0" t="0"/>
          <a:stretch/>
        </p:blipFill>
        <p:spPr>
          <a:xfrm>
            <a:off x="10030699" y="4271689"/>
            <a:ext cx="2178900" cy="258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Behavioral Knowledge Test</a:t>
            </a:r>
          </a:p>
        </p:txBody>
      </p:sp>
      <p:sp>
        <p:nvSpPr>
          <p:cNvPr id="219" name="Shape 219"/>
          <p:cNvSpPr txBox="1"/>
          <p:nvPr>
            <p:ph idx="1" type="body"/>
          </p:nvPr>
        </p:nvSpPr>
        <p:spPr>
          <a:xfrm>
            <a:off x="0" y="1580050"/>
            <a:ext cx="9836726" cy="451595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lnSpc>
                <a:spcPct val="90000"/>
              </a:lnSpc>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test consists of 100 item multiple choice questions and is designed to test students’ ability to explore and learn about the promotion of mental health, resilience and well-being; the prevention and treatment of mental and substance use disorders; and the support of those who are in recovery. This will be followed by a free response essay.  This test is very beneficial for those who have taken psychology at school or for those who are interested in the brain and the human mind.</a:t>
            </a:r>
          </a:p>
          <a:p>
            <a:pPr indent="-317500" lvl="0" marL="342900" marR="0" rtl="0" algn="l">
              <a:lnSpc>
                <a:spcPct val="90000"/>
              </a:lnSpc>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test consists of lots of information based on psychology and the way patients interact with the medical professionals treating them. This consists of lots of information and it is important to study as well as have good memorization skills and reading skills. </a:t>
            </a:r>
          </a:p>
          <a:p>
            <a:pPr indent="-317500" lvl="0" marL="342900" marR="0" rtl="0" algn="l">
              <a:lnSpc>
                <a:spcPct val="90000"/>
              </a:lnSpc>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Reading material: </a:t>
            </a:r>
          </a:p>
          <a:p>
            <a:pPr indent="-317500" lvl="0" marL="342900" marR="0" rtl="0" algn="l">
              <a:lnSpc>
                <a:spcPct val="90000"/>
              </a:lnSpc>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Cacioppo, John and Laura Freberg, Discovering Psychology. Cengage Learning, Latest edition. </a:t>
            </a:r>
          </a:p>
          <a:p>
            <a:pPr indent="-317500" lvl="0" marL="342900" marR="0" rtl="0" algn="l">
              <a:lnSpc>
                <a:spcPct val="90000"/>
              </a:lnSpc>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Substance Abuse and Mental Health Services Administration website</a:t>
            </a:r>
          </a:p>
        </p:txBody>
      </p:sp>
      <p:pic>
        <p:nvPicPr>
          <p:cNvPr id="220" name="Shape 220"/>
          <p:cNvPicPr preferRelativeResize="0"/>
          <p:nvPr/>
        </p:nvPicPr>
        <p:blipFill rotWithShape="1">
          <a:blip r:embed="rId3">
            <a:alphaModFix/>
          </a:blip>
          <a:srcRect b="0" l="0" r="0" t="0"/>
          <a:stretch/>
        </p:blipFill>
        <p:spPr>
          <a:xfrm>
            <a:off x="9381910" y="4932217"/>
            <a:ext cx="2857499" cy="19257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3600" u="none" cap="none" strike="noStrike">
                <a:solidFill>
                  <a:schemeClr val="lt2"/>
                </a:solidFill>
                <a:latin typeface="Lustria"/>
                <a:ea typeface="Lustria"/>
                <a:cs typeface="Lustria"/>
                <a:sym typeface="Lustria"/>
              </a:rPr>
              <a:t>Human Growth and Development Knowledge Test</a:t>
            </a:r>
          </a:p>
        </p:txBody>
      </p:sp>
      <p:sp>
        <p:nvSpPr>
          <p:cNvPr id="226" name="Shape 226"/>
          <p:cNvSpPr txBox="1"/>
          <p:nvPr>
            <p:ph idx="1" type="body"/>
          </p:nvPr>
        </p:nvSpPr>
        <p:spPr>
          <a:xfrm>
            <a:off x="913795" y="1580050"/>
            <a:ext cx="10353761" cy="4931587"/>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lnSpc>
                <a:spcPct val="90000"/>
              </a:lnSpc>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consists of 100 multiple choice questions followed by a free response essay that will be written for a tiebreaker. This events tests students’ knowledge based on the stages of human growth and development, including the biophysical, mental/cognitive, social, and emotional development in the health community. This is also a good event for those who have take psychology in school or for those who are interested in the mind and brain. </a:t>
            </a:r>
          </a:p>
          <a:p>
            <a:pPr indent="-317500" lvl="0" marL="342900" marR="0" rtl="0" algn="l">
              <a:lnSpc>
                <a:spcPct val="90000"/>
              </a:lnSpc>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consists of a lot of information pertaining to how the mind works and also how it ties into psychological development of patients in the medical field. Lots of reading is involved so good reading skills and memorization skills will be important. </a:t>
            </a:r>
          </a:p>
          <a:p>
            <a:pPr indent="-317500" lvl="0" marL="342900" marR="0" rtl="0" algn="l">
              <a:lnSpc>
                <a:spcPct val="90000"/>
              </a:lnSpc>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Reading Material: </a:t>
            </a:r>
          </a:p>
          <a:p>
            <a:pPr indent="-317500" lvl="0" marL="342900" marR="0" rtl="0" algn="l">
              <a:lnSpc>
                <a:spcPct val="90000"/>
              </a:lnSpc>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Polan, Elaine and Daphne Taylor, Journey Across the Lifespan: Human Development and Health Promotion. F.A. Davis, Latest edition. </a:t>
            </a:r>
          </a:p>
          <a:p>
            <a:pPr indent="-317500" lvl="0" marL="342900" marR="0" rtl="0" algn="l">
              <a:lnSpc>
                <a:spcPct val="90000"/>
              </a:lnSpc>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Leifer and Fleck. Growth and Development Across the Lifespan. Saunders, Latest edition</a:t>
            </a:r>
            <a:r>
              <a:rPr b="0" i="0" lang="en-US" sz="2000" u="none" cap="none" strike="noStrike">
                <a:solidFill>
                  <a:schemeClr val="lt2"/>
                </a:solidFill>
                <a:latin typeface="Lustria"/>
                <a:ea typeface="Lustria"/>
                <a:cs typeface="Lustria"/>
                <a:sym typeface="Lustria"/>
              </a:rPr>
              <a:t>.</a:t>
            </a:r>
          </a:p>
          <a:p>
            <a:pPr indent="-317500" lvl="0" marL="342900" marR="0" rtl="0" algn="l">
              <a:lnSpc>
                <a:spcPct val="90000"/>
              </a:lnSpc>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Simmers, L., Simmers-Nartker, Simmers-Kobelak. DHO: Health Science. Cengage Learning, Latest edition.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Free Response Based Test Events</a:t>
            </a:r>
          </a:p>
        </p:txBody>
      </p:sp>
      <p:pic>
        <p:nvPicPr>
          <p:cNvPr id="233" name="Shape 233"/>
          <p:cNvPicPr preferRelativeResize="0"/>
          <p:nvPr/>
        </p:nvPicPr>
        <p:blipFill rotWithShape="1">
          <a:blip r:embed="rId3">
            <a:alphaModFix/>
          </a:blip>
          <a:srcRect b="0" l="0" r="0" t="0"/>
          <a:stretch/>
        </p:blipFill>
        <p:spPr>
          <a:xfrm>
            <a:off x="3171525" y="1837025"/>
            <a:ext cx="5838301" cy="38710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 y="145650"/>
            <a:ext cx="10353900" cy="97050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Medical Spelling</a:t>
            </a:r>
          </a:p>
        </p:txBody>
      </p:sp>
      <p:sp>
        <p:nvSpPr>
          <p:cNvPr id="239" name="Shape 239"/>
          <p:cNvSpPr txBox="1"/>
          <p:nvPr>
            <p:ph idx="1" type="body"/>
          </p:nvPr>
        </p:nvSpPr>
        <p:spPr>
          <a:xfrm>
            <a:off x="0" y="1116150"/>
            <a:ext cx="9801300" cy="543030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shall be divided into two rounds. Round One will be a 50 item multiple choice test. Competitors who score in the top 50% will advance to Round Two. Round Two will be a “spelldown” where competitors will orally spell terms. Competitors will be eliminated when a medical term is misspelled. The last remaining competitor in Round Two becomes the first-place winner. This event is designed to test students knowledge on memorization of important spelling and definitions of medical terms.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is great for those who are good spellers and can memorize lots quickly, the words can be very complex so be prepared to study lots over medical dictionaries. This event is also more competitive and is for those who can work well under pressure in front of a judge.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Materials for study: Medical dictionaries, quizlet, etc.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Taber's Cyclopedic Medical Dictionary. Edited by Donald Venes and Clayton L. Thomas, M.D. F.A. Davis Company, Latest edition.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Normal spelling bee rules apply for round two (spelldown) for more details visit </a:t>
            </a:r>
            <a:r>
              <a:rPr b="0" i="0" lang="en-US" sz="2000" u="sng" cap="none" strike="noStrike">
                <a:solidFill>
                  <a:schemeClr val="hlink"/>
                </a:solidFill>
                <a:latin typeface="Lustria"/>
                <a:ea typeface="Lustria"/>
                <a:cs typeface="Lustria"/>
                <a:sym typeface="Lustria"/>
                <a:hlinkClick r:id="rId3"/>
              </a:rPr>
              <a:t>http://www.hosa.org/sites/default/files/MS16Final.pdf</a:t>
            </a: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id="240" name="Shape 240"/>
          <p:cNvPicPr preferRelativeResize="0"/>
          <p:nvPr/>
        </p:nvPicPr>
        <p:blipFill rotWithShape="1">
          <a:blip r:embed="rId4">
            <a:alphaModFix/>
          </a:blip>
          <a:srcRect b="0" l="0" r="0" t="0"/>
          <a:stretch/>
        </p:blipFill>
        <p:spPr>
          <a:xfrm>
            <a:off x="9641700" y="3329574"/>
            <a:ext cx="2550300" cy="164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Medical Math</a:t>
            </a:r>
          </a:p>
        </p:txBody>
      </p:sp>
      <p:sp>
        <p:nvSpPr>
          <p:cNvPr id="246" name="Shape 246"/>
          <p:cNvSpPr txBox="1"/>
          <p:nvPr>
            <p:ph idx="1" type="body"/>
          </p:nvPr>
        </p:nvSpPr>
        <p:spPr>
          <a:xfrm>
            <a:off x="0" y="1399941"/>
            <a:ext cx="9163049" cy="527795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This event is a test that consists of 50 questions that will cover students’ ability to identify, solve, and apply mathematical principles involving temperature, weights, and measures used in the health community. There will also be 10 tie breaker questions as well to follow up. This event is for those who are good with numbers and can memorize questions, basically for those who are great at quick thinking with math and higher level math formulas. A basic calculator with addition, subtraction, multiplication and division will be provided. No conversion charts will be given during the test itself however it is a reference source. </a:t>
            </a:r>
          </a:p>
          <a:p>
            <a:pPr indent="-317500" lvl="0" marL="342900" marR="0" rtl="0" algn="l">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This test is on scantron and 2 pieces of scratch paper will be allotted per each competitor, quick thinking under pressure is important for this event as time is a big constraint.</a:t>
            </a:r>
          </a:p>
          <a:p>
            <a:pPr indent="-317500" lvl="0" marL="342900" marR="0" rtl="0" algn="l">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Reading material and study guide: </a:t>
            </a:r>
          </a:p>
          <a:p>
            <a:pPr indent="-317500" lvl="0" marL="342900" marR="0" rtl="0" algn="l">
              <a:spcBef>
                <a:spcPts val="970"/>
              </a:spcBef>
              <a:spcAft>
                <a:spcPts val="0"/>
              </a:spcAft>
              <a:buClr>
                <a:schemeClr val="lt2"/>
              </a:buClr>
              <a:buSzPct val="68157"/>
              <a:buFont typeface="Noto Sans Symbols"/>
              <a:buChar char="◈"/>
            </a:pPr>
            <a:r>
              <a:rPr b="1" i="0" lang="en-US" sz="1850" u="none" cap="none" strike="noStrike">
                <a:solidFill>
                  <a:schemeClr val="lt2"/>
                </a:solidFill>
                <a:latin typeface="Lustria"/>
                <a:ea typeface="Lustria"/>
                <a:cs typeface="Lustria"/>
                <a:sym typeface="Lustria"/>
              </a:rPr>
              <a:t>Helms, Joel R., Mathematics for Health Sciences: A Comprehensive Approach. Cengage Learning. Latest edition. </a:t>
            </a:r>
          </a:p>
          <a:p>
            <a:pPr indent="-317500" lvl="0" marL="342900" marR="0" rtl="0" algn="l">
              <a:spcBef>
                <a:spcPts val="970"/>
              </a:spcBef>
              <a:spcAft>
                <a:spcPts val="0"/>
              </a:spcAft>
              <a:buClr>
                <a:schemeClr val="lt2"/>
              </a:buClr>
              <a:buSzPct val="68157"/>
              <a:buFont typeface="Noto Sans Symbols"/>
              <a:buChar char="◈"/>
            </a:pPr>
            <a:r>
              <a:rPr b="1" i="0" lang="en-US" sz="1850" u="none" cap="none" strike="noStrike">
                <a:solidFill>
                  <a:schemeClr val="lt2"/>
                </a:solidFill>
                <a:latin typeface="Lustria"/>
                <a:ea typeface="Lustria"/>
                <a:cs typeface="Lustria"/>
                <a:sym typeface="Lustria"/>
              </a:rPr>
              <a:t>Simmers, L., Simmers-Nartker, Simmers-Kobelak. DHO: Health Science. Cengage Learning, Latest edition. </a:t>
            </a:r>
          </a:p>
        </p:txBody>
      </p:sp>
      <p:pic>
        <p:nvPicPr>
          <p:cNvPr id="247" name="Shape 247"/>
          <p:cNvPicPr preferRelativeResize="0"/>
          <p:nvPr/>
        </p:nvPicPr>
        <p:blipFill rotWithShape="1">
          <a:blip r:embed="rId3">
            <a:alphaModFix/>
          </a:blip>
          <a:srcRect b="0" l="0" r="0" t="0"/>
          <a:stretch/>
        </p:blipFill>
        <p:spPr>
          <a:xfrm>
            <a:off x="8977746" y="5070764"/>
            <a:ext cx="3214254" cy="16071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Epidemiology </a:t>
            </a:r>
          </a:p>
        </p:txBody>
      </p:sp>
      <p:sp>
        <p:nvSpPr>
          <p:cNvPr id="253" name="Shape 253"/>
          <p:cNvSpPr txBox="1"/>
          <p:nvPr>
            <p:ph idx="1" type="body"/>
          </p:nvPr>
        </p:nvSpPr>
        <p:spPr>
          <a:xfrm>
            <a:off x="110835" y="1483700"/>
            <a:ext cx="11267556" cy="4752109"/>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lnSpc>
                <a:spcPct val="80000"/>
              </a:lnSpc>
              <a:spcBef>
                <a:spcPts val="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This event consists of 50 item multiple choice questions and some free response case study questions, the purpose of this test is for students to study the effects of health and disease in populations, to improve their scientific literacy, and to provide insights into public health careers. </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From HOSA: The test will consist of fifty (50) multiple-choice items, AND a case study consisting of between five (5) and twenty (20) short answer questions worth 50% of the final total score.</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This tests is good for those who can memorize facts about diseases as well as know lots about the formulas needed to calculate the spread of diseases i.e. mortality rate. This requires lots of studying and practice to perform well. Case study questions can be found for practice online. </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Study Material: </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CDC Websites </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sng" cap="none" strike="noStrike">
                <a:solidFill>
                  <a:schemeClr val="hlink"/>
                </a:solidFill>
                <a:latin typeface="Lustria"/>
                <a:ea typeface="Lustria"/>
                <a:cs typeface="Lustria"/>
                <a:sym typeface="Lustria"/>
                <a:hlinkClick r:id="rId3"/>
              </a:rPr>
              <a:t>http://www.cdc.gov/ophss/csels/dsepd/ss1978/lesson1/index.html</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 http://www.cdc.gov/ophss/csels/dsepd/ss1978/lesson6/section2.html </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Basic Epidemiology – World Health Organization</a:t>
            </a:r>
          </a:p>
          <a:p>
            <a:pPr indent="-317500" lvl="0" marL="342900" marR="0" rtl="0" algn="l">
              <a:lnSpc>
                <a:spcPct val="80000"/>
              </a:lnSpc>
              <a:spcBef>
                <a:spcPts val="970"/>
              </a:spcBef>
              <a:spcAft>
                <a:spcPts val="0"/>
              </a:spcAft>
              <a:buClr>
                <a:schemeClr val="lt2"/>
              </a:buClr>
              <a:buSzPct val="68157"/>
              <a:buFont typeface="Noto Sans Symbols"/>
              <a:buChar char="◈"/>
            </a:pPr>
            <a:r>
              <a:rPr b="0" i="0" lang="en-US" sz="1850" u="none" cap="none" strike="noStrike">
                <a:solidFill>
                  <a:schemeClr val="lt2"/>
                </a:solidFill>
                <a:latin typeface="Lustria"/>
                <a:ea typeface="Lustria"/>
                <a:cs typeface="Lustria"/>
                <a:sym typeface="Lustria"/>
              </a:rPr>
              <a:t> </a:t>
            </a:r>
            <a:r>
              <a:rPr b="0" i="0" lang="en-US" sz="1850" u="sng" cap="none" strike="noStrike">
                <a:solidFill>
                  <a:schemeClr val="hlink"/>
                </a:solidFill>
                <a:latin typeface="Lustria"/>
                <a:ea typeface="Lustria"/>
                <a:cs typeface="Lustria"/>
                <a:sym typeface="Lustria"/>
                <a:hlinkClick r:id="rId4"/>
              </a:rPr>
              <a:t>http://apps.who.int/iris/bitstream/10665/43541/1/9241547073_eng.pdf</a:t>
            </a:r>
          </a:p>
          <a:p>
            <a:pPr indent="-317500" lvl="0" marL="342900" marR="0" rtl="0" algn="l">
              <a:lnSpc>
                <a:spcPct val="80000"/>
              </a:lnSpc>
              <a:spcBef>
                <a:spcPts val="970"/>
              </a:spcBef>
              <a:spcAft>
                <a:spcPts val="0"/>
              </a:spcAft>
              <a:buClr>
                <a:schemeClr val="lt2"/>
              </a:buClr>
              <a:buSzPct val="68157"/>
              <a:buFont typeface="Noto Sans Symbols"/>
              <a:buNone/>
            </a:pPr>
            <a:r>
              <a:t/>
            </a:r>
            <a:endParaRPr b="0" i="0" sz="1850" u="none" cap="none" strike="noStrike">
              <a:solidFill>
                <a:schemeClr val="lt2"/>
              </a:solidFill>
              <a:latin typeface="Lustria"/>
              <a:ea typeface="Lustria"/>
              <a:cs typeface="Lustria"/>
              <a:sym typeface="Lustria"/>
            </a:endParaRPr>
          </a:p>
          <a:p>
            <a:pPr indent="-317500" lvl="0" marL="342900" marR="0" rtl="0" algn="l">
              <a:lnSpc>
                <a:spcPct val="80000"/>
              </a:lnSpc>
              <a:spcBef>
                <a:spcPts val="970"/>
              </a:spcBef>
              <a:spcAft>
                <a:spcPts val="0"/>
              </a:spcAft>
              <a:buClr>
                <a:schemeClr val="lt2"/>
              </a:buClr>
              <a:buSzPct val="68157"/>
              <a:buFont typeface="Noto Sans Symbols"/>
              <a:buNone/>
            </a:pPr>
            <a:r>
              <a:t/>
            </a:r>
            <a:endParaRPr b="0" i="0" sz="1850" u="none" cap="none" strike="noStrike">
              <a:solidFill>
                <a:schemeClr val="lt2"/>
              </a:solidFill>
              <a:latin typeface="Lustria"/>
              <a:ea typeface="Lustria"/>
              <a:cs typeface="Lustria"/>
              <a:sym typeface="Lustria"/>
            </a:endParaRPr>
          </a:p>
          <a:p>
            <a:pPr indent="-317500" lvl="0" marL="342900" marR="0" rtl="0" algn="l">
              <a:lnSpc>
                <a:spcPct val="80000"/>
              </a:lnSpc>
              <a:spcBef>
                <a:spcPts val="970"/>
              </a:spcBef>
              <a:spcAft>
                <a:spcPts val="0"/>
              </a:spcAft>
              <a:buClr>
                <a:schemeClr val="lt2"/>
              </a:buClr>
              <a:buSzPct val="68157"/>
              <a:buFont typeface="Noto Sans Symbols"/>
              <a:buNone/>
            </a:pPr>
            <a:r>
              <a:t/>
            </a:r>
            <a:endParaRPr b="0" i="0" sz="1850" u="none" cap="none" strike="noStrike">
              <a:solidFill>
                <a:schemeClr val="lt2"/>
              </a:solidFill>
              <a:latin typeface="Lustria"/>
              <a:ea typeface="Lustria"/>
              <a:cs typeface="Lustria"/>
              <a:sym typeface="Lustria"/>
            </a:endParaRPr>
          </a:p>
        </p:txBody>
      </p:sp>
      <p:pic>
        <p:nvPicPr>
          <p:cNvPr id="254" name="Shape 254"/>
          <p:cNvPicPr preferRelativeResize="0"/>
          <p:nvPr/>
        </p:nvPicPr>
        <p:blipFill rotWithShape="1">
          <a:blip r:embed="rId5">
            <a:alphaModFix/>
          </a:blip>
          <a:srcRect b="0" l="0" r="0" t="0"/>
          <a:stretch/>
        </p:blipFill>
        <p:spPr>
          <a:xfrm>
            <a:off x="8508539" y="4083907"/>
            <a:ext cx="3239120" cy="21519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913795" y="609600"/>
            <a:ext cx="10353900" cy="173190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5400" u="none" cap="none" strike="noStrike">
                <a:solidFill>
                  <a:schemeClr val="lt2"/>
                </a:solidFill>
                <a:latin typeface="Lustria"/>
                <a:ea typeface="Lustria"/>
                <a:cs typeface="Lustria"/>
                <a:sym typeface="Lustria"/>
              </a:rPr>
              <a:t>Skill Based Events </a:t>
            </a:r>
            <a:br>
              <a:rPr b="0" i="0" lang="en-US" sz="4000" u="none" cap="none" strike="noStrike">
                <a:solidFill>
                  <a:schemeClr val="lt2"/>
                </a:solidFill>
                <a:latin typeface="Lustria"/>
                <a:ea typeface="Lustria"/>
                <a:cs typeface="Lustria"/>
                <a:sym typeface="Lustria"/>
              </a:rPr>
            </a:br>
            <a:r>
              <a:rPr b="0" i="0" lang="en-US" sz="2800" u="none" cap="none" strike="noStrike">
                <a:solidFill>
                  <a:schemeClr val="lt2"/>
                </a:solidFill>
                <a:latin typeface="Lustria"/>
                <a:ea typeface="Lustria"/>
                <a:cs typeface="Lustria"/>
                <a:sym typeface="Lustria"/>
              </a:rPr>
              <a:t>(These events can be Group or Solo events) </a:t>
            </a:r>
          </a:p>
        </p:txBody>
      </p:sp>
      <p:pic>
        <p:nvPicPr>
          <p:cNvPr id="260" name="Shape 260"/>
          <p:cNvPicPr preferRelativeResize="0"/>
          <p:nvPr/>
        </p:nvPicPr>
        <p:blipFill rotWithShape="1">
          <a:blip r:embed="rId3">
            <a:alphaModFix/>
          </a:blip>
          <a:srcRect b="0" l="0" r="0" t="0"/>
          <a:stretch/>
        </p:blipFill>
        <p:spPr>
          <a:xfrm>
            <a:off x="3471301" y="2625516"/>
            <a:ext cx="5238750" cy="3476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Biomedical Laboratory Science (Solo event)</a:t>
            </a:r>
          </a:p>
        </p:txBody>
      </p:sp>
      <p:sp>
        <p:nvSpPr>
          <p:cNvPr id="266" name="Shape 266"/>
          <p:cNvSpPr txBox="1"/>
          <p:nvPr>
            <p:ph idx="1" type="body"/>
          </p:nvPr>
        </p:nvSpPr>
        <p:spPr>
          <a:xfrm>
            <a:off x="0" y="1580050"/>
            <a:ext cx="11267556" cy="512555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This event consist of 2 rounds of competition, the first round will be a written, multiple choice test. Written test will measure knowledge and understanding at the recall, application or analysis levels; There will be a maximum of 60 minutes to complete the test. The top scoring competitors will advance to Round Two for the performance of selected skills identified in a written scenario. The scenario will require the use of critical thinking skills. The performance will be timed and evaluated according to the event guidelines by a judge. </a:t>
            </a:r>
          </a:p>
          <a:p>
            <a:pPr indent="-317500" lvl="0" marL="342900" marR="0" rtl="0" algn="l">
              <a:spcBef>
                <a:spcPts val="96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This event is for those who are interested by science equipment and the research that goes on behind the medical field. This is a very memory intensive event and requires lots of reading as well as a lot of hands on practice for the skill portion of this event. This is for those who like to work hands on with equipment and can do research. </a:t>
            </a:r>
          </a:p>
          <a:p>
            <a:pPr indent="-317500" lvl="0" marL="342900" marR="0" rtl="0" algn="l">
              <a:spcBef>
                <a:spcPts val="96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Study Material: </a:t>
            </a:r>
          </a:p>
          <a:p>
            <a:pPr indent="-317500" lvl="0" marL="342900" marR="0" rtl="0" algn="l">
              <a:spcBef>
                <a:spcPts val="960"/>
              </a:spcBef>
              <a:spcAft>
                <a:spcPts val="0"/>
              </a:spcAft>
              <a:buClr>
                <a:schemeClr val="lt2"/>
              </a:buClr>
              <a:buSzPct val="70000"/>
              <a:buFont typeface="Noto Sans Symbols"/>
              <a:buChar char="◈"/>
            </a:pPr>
            <a:r>
              <a:rPr b="1" i="0" lang="en-US" sz="1800" u="none" cap="none" strike="noStrike">
                <a:solidFill>
                  <a:schemeClr val="lt2"/>
                </a:solidFill>
                <a:latin typeface="Lustria"/>
                <a:ea typeface="Lustria"/>
                <a:cs typeface="Lustria"/>
                <a:sym typeface="Lustria"/>
              </a:rPr>
              <a:t>Estridge and Reynolds. Basic Clinical Laboratory Techniques. Cengage Learning. Latest edition.</a:t>
            </a:r>
          </a:p>
          <a:p>
            <a:pPr indent="-317500" lvl="0" marL="342900" marR="0" rtl="0" algn="l">
              <a:spcBef>
                <a:spcPts val="960"/>
              </a:spcBef>
              <a:spcAft>
                <a:spcPts val="0"/>
              </a:spcAft>
              <a:buClr>
                <a:schemeClr val="lt2"/>
              </a:buClr>
              <a:buSzPct val="70000"/>
              <a:buFont typeface="Noto Sans Symbols"/>
              <a:buChar char="◈"/>
            </a:pPr>
            <a:r>
              <a:rPr b="1" i="0" lang="en-US" sz="1800" u="none" cap="none" strike="noStrike">
                <a:solidFill>
                  <a:schemeClr val="lt2"/>
                </a:solidFill>
                <a:latin typeface="Lustria"/>
                <a:ea typeface="Lustria"/>
                <a:cs typeface="Lustria"/>
                <a:sym typeface="Lustria"/>
              </a:rPr>
              <a:t>Daugherty, Ellyn. Biotechnology: Science for the New Millennium, Paradigm Publishing. Latest edition. </a:t>
            </a:r>
          </a:p>
        </p:txBody>
      </p:sp>
      <p:pic>
        <p:nvPicPr>
          <p:cNvPr id="267" name="Shape 267"/>
          <p:cNvPicPr preferRelativeResize="0"/>
          <p:nvPr/>
        </p:nvPicPr>
        <p:blipFill rotWithShape="1">
          <a:blip r:embed="rId3">
            <a:alphaModFix/>
          </a:blip>
          <a:srcRect b="0" l="0" r="0" t="0"/>
          <a:stretch/>
        </p:blipFill>
        <p:spPr>
          <a:xfrm>
            <a:off x="8486775" y="5828574"/>
            <a:ext cx="3705300" cy="1029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Healthy Lifestyle </a:t>
            </a:r>
          </a:p>
        </p:txBody>
      </p:sp>
      <p:sp>
        <p:nvSpPr>
          <p:cNvPr id="274" name="Shape 274"/>
          <p:cNvSpPr txBox="1"/>
          <p:nvPr>
            <p:ph idx="1" type="body"/>
          </p:nvPr>
        </p:nvSpPr>
        <p:spPr>
          <a:xfrm>
            <a:off x="0" y="1739875"/>
            <a:ext cx="12192000" cy="5118000"/>
          </a:xfrm>
          <a:prstGeom prst="rect">
            <a:avLst/>
          </a:prstGeom>
        </p:spPr>
        <p:txBody>
          <a:bodyPr anchorCtr="0" anchor="t" bIns="91425" lIns="91425" rIns="91425" tIns="91425">
            <a:noAutofit/>
          </a:bodyPr>
          <a:lstStyle/>
          <a:p>
            <a:pPr indent="-314921" lvl="0" marL="457200" rtl="0">
              <a:spcBef>
                <a:spcPts val="0"/>
              </a:spcBef>
              <a:spcAft>
                <a:spcPts val="0"/>
              </a:spcAft>
              <a:buSzPct val="71547"/>
            </a:pPr>
            <a:r>
              <a:rPr lang="en-US" sz="1942"/>
              <a:t>This event consists of two rounds of competition. Round One will be a written, multiple choice test; that consists of 50 multiple choice questions. There will be a maximum of 60 minutes to complete the test. The questions will assess students’ knowledge of health literacy with topic such as exercise, eating healthy, and avoiding risky behaviors. </a:t>
            </a:r>
          </a:p>
          <a:p>
            <a:pPr indent="-314921" lvl="0" marL="457200" rtl="0">
              <a:spcBef>
                <a:spcPts val="0"/>
              </a:spcBef>
              <a:spcAft>
                <a:spcPts val="0"/>
              </a:spcAft>
              <a:buSzPct val="71547"/>
            </a:pPr>
            <a:r>
              <a:rPr lang="en-US" sz="1942"/>
              <a:t>The top scoring competitors will advance to Round Two for a  presentation in front of a judge where they talk about their efforts to live a healthy lifestyle through an interview and portfolio presentation.  </a:t>
            </a:r>
          </a:p>
          <a:p>
            <a:pPr indent="-228600" lvl="0" marL="457200" rtl="0">
              <a:spcBef>
                <a:spcPts val="0"/>
              </a:spcBef>
            </a:pPr>
            <a:r>
              <a:rPr lang="en-US"/>
              <a:t>The portfolio should include documentation on the student’s efforts to live a personalized healthy lifestyle. This should include quantitative data (i.e. calories eaten, time working out) and pictures. </a:t>
            </a:r>
          </a:p>
          <a:p>
            <a:pPr indent="-228600" lvl="0" marL="457200">
              <a:spcBef>
                <a:spcPts val="0"/>
              </a:spcBef>
            </a:pPr>
            <a:r>
              <a:rPr lang="en-US"/>
              <a:t>This is good for people who are interested in working out or in starting a new diet, this would be great for those who want to get in shape.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888742" y="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Online Testing Events General Guidelines</a:t>
            </a:r>
          </a:p>
        </p:txBody>
      </p:sp>
      <p:sp>
        <p:nvSpPr>
          <p:cNvPr id="155" name="Shape 155"/>
          <p:cNvSpPr txBox="1"/>
          <p:nvPr>
            <p:ph idx="1" type="body"/>
          </p:nvPr>
        </p:nvSpPr>
        <p:spPr>
          <a:xfrm>
            <a:off x="888742" y="855626"/>
            <a:ext cx="10353761" cy="4693403"/>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Online testing consists of events that covers medical related subjects. These tests can consist of around 50 to 100 questions covering the material about each of the subjects. The time limit will vary based on event and how many questions are given, but usually will range from an hour to an hour and a half.</a:t>
            </a:r>
          </a:p>
          <a:p>
            <a:pPr indent="-317500" lvl="0" marL="342900" marR="0" rtl="0" algn="l">
              <a:spcBef>
                <a:spcPts val="96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Competitors can prepare for these events by reading the event materials which usually consist of textbooks. In addition there are lots of online resources to help prepare competitors such as Quizlet. Make sure to start reading at least a month in advance to better absorb the information and not cram the week of competition. </a:t>
            </a:r>
          </a:p>
          <a:p>
            <a:pPr indent="-317500" lvl="0" marL="342900" marR="0" rtl="0" algn="l">
              <a:spcBef>
                <a:spcPts val="96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These books often have practice questions in the back of each section/chapter that reflect the questions on the actual tests and are very useful. </a:t>
            </a:r>
          </a:p>
          <a:p>
            <a:pPr indent="-317500" lvl="0" marL="342900" marR="0" rtl="0" algn="l">
              <a:spcBef>
                <a:spcPts val="96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These events typically proceed directly to state if competitors achieve top 3 scores, which are relative. </a:t>
            </a:r>
          </a:p>
          <a:p>
            <a:pPr indent="-317500" lvl="0" marL="342900" marR="0" rtl="0" algn="l">
              <a:spcBef>
                <a:spcPts val="96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Good for people who memorize and read well and have lots of time to study. </a:t>
            </a:r>
          </a:p>
        </p:txBody>
      </p:sp>
      <p:pic>
        <p:nvPicPr>
          <p:cNvPr id="156" name="Shape 156"/>
          <p:cNvPicPr preferRelativeResize="0"/>
          <p:nvPr/>
        </p:nvPicPr>
        <p:blipFill rotWithShape="1">
          <a:blip r:embed="rId3">
            <a:alphaModFix/>
          </a:blip>
          <a:srcRect b="0" l="0" r="0" t="0"/>
          <a:stretch/>
        </p:blipFill>
        <p:spPr>
          <a:xfrm>
            <a:off x="4813649" y="5189374"/>
            <a:ext cx="2426399" cy="1668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Clinical Nursing (Solo Event) </a:t>
            </a:r>
          </a:p>
        </p:txBody>
      </p:sp>
      <p:sp>
        <p:nvSpPr>
          <p:cNvPr id="280" name="Shape 280"/>
          <p:cNvSpPr txBox="1"/>
          <p:nvPr>
            <p:ph idx="1" type="body"/>
          </p:nvPr>
        </p:nvSpPr>
        <p:spPr>
          <a:xfrm>
            <a:off x="0" y="1580050"/>
            <a:ext cx="9725024" cy="4502094"/>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1547"/>
              <a:buFont typeface="Noto Sans Symbols"/>
              <a:buChar char="◈"/>
            </a:pPr>
            <a:r>
              <a:rPr b="0" i="0" lang="en-US" sz="1942" u="none" cap="none" strike="noStrike">
                <a:solidFill>
                  <a:schemeClr val="lt2"/>
                </a:solidFill>
                <a:latin typeface="Lustria"/>
                <a:ea typeface="Lustria"/>
                <a:cs typeface="Lustria"/>
                <a:sym typeface="Lustria"/>
              </a:rPr>
              <a:t>This event consists of two rounds of competition. Round One will be a written, multiple choice test; that consists of 50 multiple choice questions. There will be a maximum of 60 minutes to complete the test. The top scoring competitors will advance to Round Two for the performance of selected skill(s) identified in a written scenario, this will be evaluated by a judge according to the nursing guidelines. </a:t>
            </a:r>
          </a:p>
          <a:p>
            <a:pPr indent="-317500" lvl="0" marL="342900" marR="0" rtl="0" algn="l">
              <a:spcBef>
                <a:spcPts val="988"/>
              </a:spcBef>
              <a:spcAft>
                <a:spcPts val="0"/>
              </a:spcAft>
              <a:buClr>
                <a:schemeClr val="lt2"/>
              </a:buClr>
              <a:buSzPct val="71547"/>
              <a:buFont typeface="Noto Sans Symbols"/>
              <a:buChar char="◈"/>
            </a:pPr>
            <a:r>
              <a:rPr b="0" i="0" lang="en-US" sz="1942" u="none" cap="none" strike="noStrike">
                <a:solidFill>
                  <a:schemeClr val="lt2"/>
                </a:solidFill>
                <a:latin typeface="Lustria"/>
                <a:ea typeface="Lustria"/>
                <a:cs typeface="Lustria"/>
                <a:sym typeface="Lustria"/>
              </a:rPr>
              <a:t>This event requires a lot of practice and it is helpful if you have already taken a medical training course such as EMT. This event requires lots of reading and hands on work in front of others to be familiar with procedures. </a:t>
            </a:r>
          </a:p>
          <a:p>
            <a:pPr indent="-317500" lvl="0" marL="342900" marR="0" rtl="0" algn="l">
              <a:spcBef>
                <a:spcPts val="988"/>
              </a:spcBef>
              <a:spcAft>
                <a:spcPts val="0"/>
              </a:spcAft>
              <a:buClr>
                <a:schemeClr val="lt2"/>
              </a:buClr>
              <a:buSzPct val="71547"/>
              <a:buFont typeface="Noto Sans Symbols"/>
              <a:buChar char="◈"/>
            </a:pPr>
            <a:r>
              <a:rPr b="0" i="0" lang="en-US" sz="1942" u="none" cap="none" strike="noStrike">
                <a:solidFill>
                  <a:schemeClr val="lt2"/>
                </a:solidFill>
                <a:latin typeface="Lustria"/>
                <a:ea typeface="Lustria"/>
                <a:cs typeface="Lustria"/>
                <a:sym typeface="Lustria"/>
              </a:rPr>
              <a:t>Study Material: </a:t>
            </a:r>
          </a:p>
          <a:p>
            <a:pPr indent="-317500" lvl="0" marL="342900" marR="0" rtl="0" algn="l">
              <a:spcBef>
                <a:spcPts val="988"/>
              </a:spcBef>
              <a:spcAft>
                <a:spcPts val="0"/>
              </a:spcAft>
              <a:buClr>
                <a:schemeClr val="lt2"/>
              </a:buClr>
              <a:buSzPct val="71547"/>
              <a:buFont typeface="Noto Sans Symbols"/>
              <a:buChar char="◈"/>
            </a:pPr>
            <a:r>
              <a:rPr b="1" i="0" lang="en-US" sz="1942" u="none" cap="none" strike="noStrike">
                <a:solidFill>
                  <a:schemeClr val="lt2"/>
                </a:solidFill>
                <a:latin typeface="Lustria"/>
                <a:ea typeface="Lustria"/>
                <a:cs typeface="Lustria"/>
                <a:sym typeface="Lustria"/>
              </a:rPr>
              <a:t>Perry and Potter, Clinical Nursing Skills and Techniques, Elsevier Science/Mosby, Inc. Latest edition. </a:t>
            </a:r>
          </a:p>
          <a:p>
            <a:pPr indent="-317500" lvl="0" marL="342900" marR="0" rtl="0" algn="l">
              <a:spcBef>
                <a:spcPts val="988"/>
              </a:spcBef>
              <a:spcAft>
                <a:spcPts val="0"/>
              </a:spcAft>
              <a:buClr>
                <a:schemeClr val="lt2"/>
              </a:buClr>
              <a:buSzPct val="71547"/>
              <a:buFont typeface="Noto Sans Symbols"/>
              <a:buChar char="◈"/>
            </a:pPr>
            <a:r>
              <a:rPr b="1" i="0" lang="en-US" sz="1942" u="none" cap="none" strike="noStrike">
                <a:solidFill>
                  <a:schemeClr val="lt2"/>
                </a:solidFill>
                <a:latin typeface="Lustria"/>
                <a:ea typeface="Lustria"/>
                <a:cs typeface="Lustria"/>
                <a:sym typeface="Lustria"/>
              </a:rPr>
              <a:t>Timby, Barbara, Introductory Medical Surgical Nursing, Lippincott. Latest edition. </a:t>
            </a:r>
          </a:p>
        </p:txBody>
      </p:sp>
      <p:pic>
        <p:nvPicPr>
          <p:cNvPr id="281" name="Shape 281"/>
          <p:cNvPicPr preferRelativeResize="0"/>
          <p:nvPr/>
        </p:nvPicPr>
        <p:blipFill rotWithShape="1">
          <a:blip r:embed="rId3">
            <a:alphaModFix/>
          </a:blip>
          <a:srcRect b="0" l="0" r="0" t="0"/>
          <a:stretch/>
        </p:blipFill>
        <p:spPr>
          <a:xfrm>
            <a:off x="9600334" y="5010150"/>
            <a:ext cx="2466974" cy="1847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Clinical Specialty (Solo Event) </a:t>
            </a:r>
          </a:p>
        </p:txBody>
      </p:sp>
      <p:sp>
        <p:nvSpPr>
          <p:cNvPr id="287" name="Shape 287"/>
          <p:cNvSpPr txBox="1"/>
          <p:nvPr>
            <p:ph idx="1" type="body"/>
          </p:nvPr>
        </p:nvSpPr>
        <p:spPr>
          <a:xfrm>
            <a:off x="0" y="1464400"/>
            <a:ext cx="11267700" cy="539370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228600" lvl="0" marL="457200" marR="0" rtl="0" algn="l">
              <a:spcBef>
                <a:spcPts val="0"/>
              </a:spcBef>
              <a:spcAft>
                <a:spcPts val="0"/>
              </a:spcAft>
            </a:pPr>
            <a:r>
              <a:rPr lang="en-US"/>
              <a:t>This is a more creative event that allows for imagination, competitors will develop a portfolio and demonstrate their knowledge in that area of choice for the career. </a:t>
            </a:r>
          </a:p>
          <a:p>
            <a:pPr indent="0" lvl="0" marL="0" marR="0" rtl="0" algn="l">
              <a:spcBef>
                <a:spcPts val="0"/>
              </a:spcBef>
              <a:spcAft>
                <a:spcPts val="0"/>
              </a:spcAft>
              <a:buNone/>
            </a:pPr>
            <a:r>
              <a:t/>
            </a:r>
            <a:endParaRPr/>
          </a:p>
          <a:p>
            <a:pPr indent="-228600" lvl="0" marL="457200" marR="0" rtl="0" algn="l">
              <a:spcBef>
                <a:spcPts val="0"/>
              </a:spcBef>
              <a:spcAft>
                <a:spcPts val="0"/>
              </a:spcAft>
            </a:pPr>
            <a:r>
              <a:rPr lang="en-US"/>
              <a:t>This event will consist of two items: a) the development of a career portfolio, and b) the demonstration of a selected skill common to the chosen health career. The career portfolio will be created by the competitor to show career understanding and documentation of a related work-based learning experience. The skill portion will consist of a digitally recorded demonstration of a skill related to the chosen career. </a:t>
            </a:r>
          </a:p>
          <a:p>
            <a:pPr indent="0" lvl="0" marL="0" marR="0" rtl="0" algn="l">
              <a:spcBef>
                <a:spcPts val="0"/>
              </a:spcBef>
              <a:spcAft>
                <a:spcPts val="0"/>
              </a:spcAft>
              <a:buNone/>
            </a:pPr>
            <a:r>
              <a:t/>
            </a:r>
            <a:endParaRPr/>
          </a:p>
          <a:p>
            <a:pPr indent="-228600" lvl="0" marL="457200" marR="0" rtl="0" algn="l">
              <a:spcBef>
                <a:spcPts val="0"/>
              </a:spcBef>
              <a:spcAft>
                <a:spcPts val="0"/>
              </a:spcAft>
            </a:pPr>
            <a:r>
              <a:rPr lang="en-US"/>
              <a:t>This event is good for those who have experience with job applications and who are good at speaking in front of a camera and developing good footage. This is a very oral event and doesn’t require much memorization but does requires lots of research and speaking skills. </a:t>
            </a:r>
          </a:p>
          <a:p>
            <a:pPr indent="-228600" lvl="0" marL="457200" marR="0" rtl="0" algn="l">
              <a:spcBef>
                <a:spcPts val="0"/>
              </a:spcBef>
              <a:spcAft>
                <a:spcPts val="0"/>
              </a:spcAft>
            </a:pPr>
            <a:r>
              <a:rPr lang="en-US"/>
              <a:t>Study material:</a:t>
            </a:r>
          </a:p>
          <a:p>
            <a:pPr indent="-228600" lvl="0" marL="457200" marR="0" rtl="0" algn="l">
              <a:spcBef>
                <a:spcPts val="0"/>
              </a:spcBef>
              <a:spcAft>
                <a:spcPts val="0"/>
              </a:spcAft>
            </a:pPr>
            <a:r>
              <a:rPr lang="en-US" u="sng">
                <a:solidFill>
                  <a:schemeClr val="hlink"/>
                </a:solidFill>
                <a:hlinkClick r:id="rId3"/>
              </a:rPr>
              <a:t>http://www.healthscienceconsortium.org/health-science-career-cluster/</a:t>
            </a:r>
          </a:p>
          <a:p>
            <a:pPr indent="-228600" lvl="0" marL="457200" marR="0" rtl="0" algn="l">
              <a:spcBef>
                <a:spcPts val="0"/>
              </a:spcBef>
              <a:spcAft>
                <a:spcPts val="0"/>
              </a:spcAft>
            </a:pPr>
            <a:r>
              <a:rPr lang="en-US" u="sng">
                <a:solidFill>
                  <a:schemeClr val="hlink"/>
                </a:solidFill>
                <a:hlinkClick r:id="rId4"/>
              </a:rPr>
              <a:t>https://explorehealthcareers.org/</a:t>
            </a:r>
          </a:p>
          <a:p>
            <a:pPr indent="0" lvl="0" marL="0" marR="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0" y="464600"/>
            <a:ext cx="7484100" cy="108690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Dental Science (Solo event) </a:t>
            </a:r>
          </a:p>
        </p:txBody>
      </p:sp>
      <p:sp>
        <p:nvSpPr>
          <p:cNvPr id="293" name="Shape 293"/>
          <p:cNvSpPr txBox="1"/>
          <p:nvPr>
            <p:ph idx="1" type="body"/>
          </p:nvPr>
        </p:nvSpPr>
        <p:spPr>
          <a:xfrm>
            <a:off x="0" y="1674450"/>
            <a:ext cx="11106300" cy="518370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55600" lvl="0" marL="457200" marR="0" rtl="0" algn="l">
              <a:spcBef>
                <a:spcPts val="0"/>
              </a:spcBef>
              <a:spcAft>
                <a:spcPts val="0"/>
              </a:spcAft>
              <a:buClr>
                <a:schemeClr val="lt2"/>
              </a:buClr>
              <a:buSzPct val="100000"/>
              <a:buFont typeface="Lustria"/>
            </a:pPr>
            <a:r>
              <a:rPr lang="en-US"/>
              <a:t>This event consists of two rounds of competition. Round One will be a written, multiple choice test that will comprise 50 questions about dental history, instruments and anatomy. Competitors will be given 60 minutes to complete the test. Round Two will be the performance of selected skill(s) identified in a written scenario and will be evaluated and timed by a judge. </a:t>
            </a:r>
          </a:p>
          <a:p>
            <a:pPr indent="0" lvl="0" marL="0" marR="0" rtl="0" algn="l">
              <a:spcBef>
                <a:spcPts val="0"/>
              </a:spcBef>
              <a:spcAft>
                <a:spcPts val="0"/>
              </a:spcAft>
              <a:buNone/>
            </a:pPr>
            <a:r>
              <a:t/>
            </a:r>
            <a:endParaRPr/>
          </a:p>
          <a:p>
            <a:pPr indent="-228600" lvl="0" marL="457200" marR="0" rtl="0" algn="l">
              <a:spcBef>
                <a:spcPts val="0"/>
              </a:spcBef>
              <a:spcAft>
                <a:spcPts val="0"/>
              </a:spcAft>
            </a:pPr>
            <a:r>
              <a:rPr lang="en-US"/>
              <a:t>This event is for those who are very interested in not only the study of dentistry but also the practice of it. This event involves lots of studying but also a good amount of hands on practice with dental equipment and models; competitors should be able to work well under examination. </a:t>
            </a:r>
          </a:p>
          <a:p>
            <a:pPr indent="0" lvl="0" marL="0" marR="0" rtl="0" algn="l">
              <a:spcBef>
                <a:spcPts val="0"/>
              </a:spcBef>
              <a:spcAft>
                <a:spcPts val="0"/>
              </a:spcAft>
              <a:buNone/>
            </a:pPr>
            <a:r>
              <a:t/>
            </a:r>
            <a:endParaRPr/>
          </a:p>
          <a:p>
            <a:pPr indent="-228600" lvl="0" marL="457200" marR="0" rtl="0" algn="l">
              <a:spcBef>
                <a:spcPts val="0"/>
              </a:spcBef>
              <a:spcAft>
                <a:spcPts val="0"/>
              </a:spcAft>
            </a:pPr>
            <a:r>
              <a:rPr lang="en-US"/>
              <a:t>Study material: </a:t>
            </a:r>
          </a:p>
          <a:p>
            <a:pPr indent="-228600" lvl="0" marL="457200" marR="0" rtl="0" algn="l">
              <a:spcBef>
                <a:spcPts val="0"/>
              </a:spcBef>
              <a:spcAft>
                <a:spcPts val="0"/>
              </a:spcAft>
            </a:pPr>
            <a:r>
              <a:rPr b="1" lang="en-US"/>
              <a:t>Boyd, Linda. Dental Instruments: A Pocket Guide. Saunders, latest edition.  </a:t>
            </a:r>
          </a:p>
          <a:p>
            <a:pPr indent="-228600" lvl="0" marL="457200" marR="0" rtl="0" algn="l">
              <a:spcBef>
                <a:spcPts val="0"/>
              </a:spcBef>
              <a:spcAft>
                <a:spcPts val="0"/>
              </a:spcAft>
            </a:pPr>
            <a:r>
              <a:rPr b="1" lang="en-US"/>
              <a:t>Halstead and Phinney. Dental Assisting: A Comprehensive Approach. Cengage Learning, latest edition.</a:t>
            </a:r>
          </a:p>
        </p:txBody>
      </p:sp>
      <p:pic>
        <p:nvPicPr>
          <p:cNvPr id="294" name="Shape 294"/>
          <p:cNvPicPr preferRelativeResize="0"/>
          <p:nvPr/>
        </p:nvPicPr>
        <p:blipFill>
          <a:blip r:embed="rId3">
            <a:alphaModFix/>
          </a:blip>
          <a:stretch>
            <a:fillRect/>
          </a:stretch>
        </p:blipFill>
        <p:spPr>
          <a:xfrm>
            <a:off x="7484200" y="386975"/>
            <a:ext cx="4707799" cy="1086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4" y="0"/>
            <a:ext cx="10353900" cy="97050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Home Health Aide (Solo Event)</a:t>
            </a:r>
          </a:p>
        </p:txBody>
      </p:sp>
      <p:sp>
        <p:nvSpPr>
          <p:cNvPr id="300" name="Shape 300"/>
          <p:cNvSpPr txBox="1"/>
          <p:nvPr>
            <p:ph idx="1" type="body"/>
          </p:nvPr>
        </p:nvSpPr>
        <p:spPr>
          <a:xfrm>
            <a:off x="0" y="970500"/>
            <a:ext cx="11657100" cy="519090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42900" lvl="0" marL="457200" marR="0" rtl="0" algn="l">
              <a:spcBef>
                <a:spcPts val="0"/>
              </a:spcBef>
              <a:spcAft>
                <a:spcPts val="0"/>
              </a:spcAft>
              <a:buClr>
                <a:schemeClr val="lt2"/>
              </a:buClr>
              <a:buSzPct val="100000"/>
              <a:buFont typeface="Lustria"/>
            </a:pPr>
            <a:r>
              <a:rPr lang="en-US" sz="1800"/>
              <a:t>This event consists of  two rounds of competition. Round One will be a written, multiple choice test that is comprised of 50 </a:t>
            </a:r>
            <a:r>
              <a:rPr lang="en-US" sz="1800"/>
              <a:t>multiple</a:t>
            </a:r>
            <a:r>
              <a:rPr lang="en-US" sz="1800"/>
              <a:t> choice questions over being a health aide, competitors will be given 60 minutes to finish. The top scoring competitors will advance to Round Two for the performance of selected skill(s) identified in a written scenario, this will consist of performing specific skills over helping patients in a home health environment and will be judged and timed. </a:t>
            </a:r>
          </a:p>
          <a:p>
            <a:pPr indent="-342900" lvl="0" marL="457200" marR="0" rtl="0" algn="l">
              <a:spcBef>
                <a:spcPts val="0"/>
              </a:spcBef>
              <a:spcAft>
                <a:spcPts val="0"/>
              </a:spcAft>
              <a:buSzPct val="100000"/>
            </a:pPr>
            <a:r>
              <a:rPr lang="en-US" sz="1800"/>
              <a:t>The specifics for the event performance indicators can be found at HOSA.org in the competitive folder, link here: </a:t>
            </a:r>
            <a:r>
              <a:rPr lang="en-US" sz="1800" u="sng">
                <a:solidFill>
                  <a:schemeClr val="hlink"/>
                </a:solidFill>
                <a:hlinkClick r:id="rId3"/>
              </a:rPr>
              <a:t>http://www.hosa.org/sites/default/files/HHA16FINAL.pdf</a:t>
            </a:r>
          </a:p>
          <a:p>
            <a:pPr indent="-342900" lvl="0" marL="457200" marR="0" rtl="0" algn="l">
              <a:spcBef>
                <a:spcPts val="0"/>
              </a:spcBef>
              <a:spcAft>
                <a:spcPts val="0"/>
              </a:spcAft>
              <a:buSzPct val="100000"/>
            </a:pPr>
            <a:r>
              <a:rPr lang="en-US" sz="1800"/>
              <a:t>This event is good for those who are interested in being a home </a:t>
            </a:r>
            <a:r>
              <a:rPr lang="en-US" sz="1800"/>
              <a:t>health care</a:t>
            </a:r>
            <a:r>
              <a:rPr lang="en-US" sz="1800"/>
              <a:t> provider and for students who have basic medical skills (i.e. CPR or checking for pulse)  and can demonstrate compassion and quality of care. </a:t>
            </a:r>
          </a:p>
          <a:p>
            <a:pPr indent="-342900" lvl="0" marL="457200" marR="0" rtl="0" algn="l">
              <a:spcBef>
                <a:spcPts val="0"/>
              </a:spcBef>
              <a:spcAft>
                <a:spcPts val="0"/>
              </a:spcAft>
              <a:buSzPct val="100000"/>
            </a:pPr>
            <a:r>
              <a:rPr lang="en-US" sz="1800"/>
              <a:t>This event requires lots of hands on practice and a good amount of studying, however it is not super competitive in the district. </a:t>
            </a:r>
          </a:p>
          <a:p>
            <a:pPr indent="-342900" lvl="0" marL="457200" marR="0" rtl="0" algn="l">
              <a:spcBef>
                <a:spcPts val="0"/>
              </a:spcBef>
              <a:spcAft>
                <a:spcPts val="0"/>
              </a:spcAft>
              <a:buSzPct val="100000"/>
            </a:pPr>
            <a:r>
              <a:rPr lang="en-US" sz="1800"/>
              <a:t>Study material: </a:t>
            </a:r>
          </a:p>
          <a:p>
            <a:pPr indent="-342900" lvl="0" marL="457200" marR="0" rtl="0" algn="l">
              <a:spcBef>
                <a:spcPts val="0"/>
              </a:spcBef>
              <a:spcAft>
                <a:spcPts val="0"/>
              </a:spcAft>
              <a:buSzPct val="100000"/>
            </a:pPr>
            <a:r>
              <a:rPr b="1" lang="en-US" sz="1800"/>
              <a:t> Balduzzi, Suzann. Homemaker Home Health Aide. Cengage Learning. Latest edition </a:t>
            </a:r>
          </a:p>
          <a:p>
            <a:pPr indent="-228600" lvl="0" marL="457200" marR="0" rtl="0" algn="l">
              <a:spcBef>
                <a:spcPts val="0"/>
              </a:spcBef>
              <a:spcAft>
                <a:spcPts val="0"/>
              </a:spcAft>
            </a:pPr>
            <a:r>
              <a:rPr b="1" lang="en-US" sz="1800"/>
              <a:t>Fuzy and Leahy. The Home Health Aide Handbook. Hartman Publishing, Inc, Latest edition.</a:t>
            </a:r>
            <a:r>
              <a:rPr b="1" lang="en-US"/>
              <a:t> </a:t>
            </a:r>
          </a:p>
        </p:txBody>
      </p:sp>
      <p:pic>
        <p:nvPicPr>
          <p:cNvPr id="301" name="Shape 301"/>
          <p:cNvPicPr preferRelativeResize="0"/>
          <p:nvPr/>
        </p:nvPicPr>
        <p:blipFill>
          <a:blip r:embed="rId4">
            <a:alphaModFix/>
          </a:blip>
          <a:stretch>
            <a:fillRect/>
          </a:stretch>
        </p:blipFill>
        <p:spPr>
          <a:xfrm>
            <a:off x="9947325" y="5248625"/>
            <a:ext cx="2244675" cy="1609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Medical Assisting (Solo Event)</a:t>
            </a:r>
          </a:p>
        </p:txBody>
      </p:sp>
      <p:sp>
        <p:nvSpPr>
          <p:cNvPr id="307" name="Shape 307"/>
          <p:cNvSpPr txBox="1"/>
          <p:nvPr>
            <p:ph idx="1" type="body"/>
          </p:nvPr>
        </p:nvSpPr>
        <p:spPr>
          <a:xfrm>
            <a:off x="72500" y="1464399"/>
            <a:ext cx="11584800" cy="529200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228600" lvl="0" marL="457200" marR="0" rtl="0" algn="l">
              <a:spcBef>
                <a:spcPts val="0"/>
              </a:spcBef>
              <a:spcAft>
                <a:spcPts val="0"/>
              </a:spcAft>
            </a:pPr>
            <a:r>
              <a:rPr lang="en-US"/>
              <a:t>This event will consist of two rounds of competition. Round One will be a written, multiple choice test that comprises 50 questions in which competitors will be given 60 minutes. The top scoring competitors will advance to Round Two for the performance of selected skill(s) identified in a written scenario. </a:t>
            </a:r>
          </a:p>
          <a:p>
            <a:pPr indent="-228600" lvl="0" marL="457200" marR="0" rtl="0" algn="l">
              <a:spcBef>
                <a:spcPts val="0"/>
              </a:spcBef>
              <a:spcAft>
                <a:spcPts val="0"/>
              </a:spcAft>
            </a:pPr>
            <a:r>
              <a:rPr lang="en-US"/>
              <a:t>This test is great for those who are good with hands on practicing and who can perform well and speak in a professional manner. This event also doesn't have a high skill set and can be very competitive for people who practice a lot. </a:t>
            </a:r>
          </a:p>
          <a:p>
            <a:pPr indent="0" lvl="0" marL="0" marR="0" rtl="0" algn="l">
              <a:spcBef>
                <a:spcPts val="0"/>
              </a:spcBef>
              <a:spcAft>
                <a:spcPts val="0"/>
              </a:spcAft>
              <a:buNone/>
            </a:pPr>
            <a:r>
              <a:rPr lang="en-US"/>
              <a:t>Study Material: </a:t>
            </a:r>
          </a:p>
          <a:p>
            <a:pPr indent="-228600" lvl="0" marL="457200" marR="0" rtl="0" algn="l">
              <a:spcBef>
                <a:spcPts val="0"/>
              </a:spcBef>
              <a:spcAft>
                <a:spcPts val="0"/>
              </a:spcAft>
            </a:pPr>
            <a:r>
              <a:rPr b="1" lang="en-US"/>
              <a:t>Blesi, Wise and Kelley-Arney. Medical Assisting: Administrative and Clinical Competencies. Cengage Learning. 7th edition.  </a:t>
            </a:r>
          </a:p>
          <a:p>
            <a:pPr indent="-228600" lvl="0" marL="457200" marR="0" rtl="0" algn="l">
              <a:spcBef>
                <a:spcPts val="0"/>
              </a:spcBef>
              <a:spcAft>
                <a:spcPts val="0"/>
              </a:spcAft>
            </a:pPr>
            <a:r>
              <a:rPr b="1" lang="en-US"/>
              <a:t>Simmers, Louise. DHO: Health Science Cengage Learning, Latest edition. </a:t>
            </a:r>
          </a:p>
        </p:txBody>
      </p:sp>
      <p:pic>
        <p:nvPicPr>
          <p:cNvPr id="308" name="Shape 308"/>
          <p:cNvPicPr preferRelativeResize="0"/>
          <p:nvPr/>
        </p:nvPicPr>
        <p:blipFill>
          <a:blip r:embed="rId3">
            <a:alphaModFix/>
          </a:blip>
          <a:stretch>
            <a:fillRect/>
          </a:stretch>
        </p:blipFill>
        <p:spPr>
          <a:xfrm>
            <a:off x="9299300" y="4915150"/>
            <a:ext cx="2761874" cy="18412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768449" y="275475"/>
            <a:ext cx="10758300" cy="1304400"/>
          </a:xfrm>
          <a:prstGeom prst="rect">
            <a:avLst/>
          </a:prstGeom>
        </p:spPr>
        <p:txBody>
          <a:bodyPr anchorCtr="0" anchor="ctr" bIns="91425" lIns="91425" rIns="91425" tIns="91425">
            <a:noAutofit/>
          </a:bodyPr>
          <a:lstStyle/>
          <a:p>
            <a:pPr lvl="0">
              <a:spcBef>
                <a:spcPts val="0"/>
              </a:spcBef>
              <a:buNone/>
            </a:pPr>
            <a:r>
              <a:rPr lang="en-US"/>
              <a:t>Personal Care event (special eligibility Event) </a:t>
            </a:r>
          </a:p>
        </p:txBody>
      </p:sp>
      <p:sp>
        <p:nvSpPr>
          <p:cNvPr id="315" name="Shape 315"/>
          <p:cNvSpPr txBox="1"/>
          <p:nvPr>
            <p:ph idx="1" type="body"/>
          </p:nvPr>
        </p:nvSpPr>
        <p:spPr>
          <a:xfrm>
            <a:off x="0" y="1659950"/>
            <a:ext cx="10700100" cy="5198100"/>
          </a:xfrm>
          <a:prstGeom prst="rect">
            <a:avLst/>
          </a:prstGeom>
        </p:spPr>
        <p:txBody>
          <a:bodyPr anchorCtr="0" anchor="t" bIns="91425" lIns="91425" rIns="91425" tIns="91425">
            <a:noAutofit/>
          </a:bodyPr>
          <a:lstStyle/>
          <a:p>
            <a:pPr indent="-228600" lvl="0" marL="457200" rtl="0">
              <a:spcBef>
                <a:spcPts val="0"/>
              </a:spcBef>
            </a:pPr>
            <a:r>
              <a:rPr lang="en-US"/>
              <a:t>This event consists of an evaluation of student performance of selected skill(s) identified in a written scenario. The performance will be timed and evaluated according to the event guidelines.</a:t>
            </a:r>
          </a:p>
          <a:p>
            <a:pPr indent="0" lvl="0" marL="0" rtl="0">
              <a:spcBef>
                <a:spcPts val="0"/>
              </a:spcBef>
              <a:buNone/>
            </a:pPr>
            <a:r>
              <a:rPr lang="en-US"/>
              <a:t>In order to participate in this event, the competitor must meet all the following requirements: </a:t>
            </a:r>
          </a:p>
          <a:p>
            <a:pPr indent="-228600" lvl="0" marL="457200" rtl="0">
              <a:spcBef>
                <a:spcPts val="0"/>
              </a:spcBef>
            </a:pPr>
            <a:r>
              <a:rPr lang="en-US"/>
              <a:t>MUST be classified under the provision of the 2004 reauthorized Individuals with Disabilities Education Act (IDEA). </a:t>
            </a:r>
          </a:p>
          <a:p>
            <a:pPr indent="-228600" lvl="0" marL="457200">
              <a:spcBef>
                <a:spcPts val="0"/>
              </a:spcBef>
            </a:pPr>
            <a:r>
              <a:rPr lang="en-US"/>
              <a:t>Submit a completed form from the appropriate school official stating that the competitor is classified under the provisions of IDEA 2004 following the submission directions on page 16 of these guidelines. Five (5) bonus points will be awarded to the competitor for submitting the eligibility form correctly. </a:t>
            </a:r>
          </a:p>
        </p:txBody>
      </p:sp>
      <p:pic>
        <p:nvPicPr>
          <p:cNvPr id="316" name="Shape 316"/>
          <p:cNvPicPr preferRelativeResize="0"/>
          <p:nvPr/>
        </p:nvPicPr>
        <p:blipFill>
          <a:blip r:embed="rId3">
            <a:alphaModFix/>
          </a:blip>
          <a:stretch>
            <a:fillRect/>
          </a:stretch>
        </p:blipFill>
        <p:spPr>
          <a:xfrm>
            <a:off x="9575300" y="5067300"/>
            <a:ext cx="2552700" cy="1790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159870" y="508100"/>
            <a:ext cx="10353900" cy="970500"/>
          </a:xfrm>
          <a:prstGeom prst="rect">
            <a:avLst/>
          </a:prstGeom>
        </p:spPr>
        <p:txBody>
          <a:bodyPr anchorCtr="0" anchor="ctr" bIns="91425" lIns="91425" rIns="91425" tIns="91425">
            <a:noAutofit/>
          </a:bodyPr>
          <a:lstStyle/>
          <a:p>
            <a:pPr lvl="0">
              <a:spcBef>
                <a:spcPts val="0"/>
              </a:spcBef>
              <a:buNone/>
            </a:pPr>
            <a:r>
              <a:rPr lang="en-US"/>
              <a:t>Physical Therapy Event (Solo)</a:t>
            </a:r>
          </a:p>
        </p:txBody>
      </p:sp>
      <p:sp>
        <p:nvSpPr>
          <p:cNvPr id="323" name="Shape 323"/>
          <p:cNvSpPr txBox="1"/>
          <p:nvPr>
            <p:ph idx="1" type="body"/>
          </p:nvPr>
        </p:nvSpPr>
        <p:spPr>
          <a:xfrm>
            <a:off x="0" y="1377400"/>
            <a:ext cx="11570100" cy="5350200"/>
          </a:xfrm>
          <a:prstGeom prst="rect">
            <a:avLst/>
          </a:prstGeom>
        </p:spPr>
        <p:txBody>
          <a:bodyPr anchorCtr="0" anchor="t" bIns="91425" lIns="91425" rIns="91425" tIns="91425">
            <a:noAutofit/>
          </a:bodyPr>
          <a:lstStyle/>
          <a:p>
            <a:pPr indent="-349250" lvl="0" marL="457200" rtl="0">
              <a:spcBef>
                <a:spcPts val="0"/>
              </a:spcBef>
              <a:buSzPct val="100000"/>
            </a:pPr>
            <a:r>
              <a:rPr lang="en-US" sz="1900"/>
              <a:t>This event consists of two rounds of competition, the first one will be a written, multiple choice test, it will be 50 questions that competitors will be given 60 minutes to complete. The test will consist of questions over the physical therapy methods for </a:t>
            </a:r>
            <a:r>
              <a:rPr lang="en-US" sz="1900"/>
              <a:t>Musculoskeletal</a:t>
            </a:r>
            <a:r>
              <a:rPr lang="en-US" sz="1900"/>
              <a:t> conditions, for </a:t>
            </a:r>
            <a:r>
              <a:rPr lang="en-US" sz="1900"/>
              <a:t>cardiac</a:t>
            </a:r>
            <a:r>
              <a:rPr lang="en-US" sz="1900"/>
              <a:t> conditions and for older people, etc. The second round will be The top scoring competitors from round one, that perform a specific set of physical therapy skills in front of a judge and patient. </a:t>
            </a:r>
          </a:p>
          <a:p>
            <a:pPr indent="-349250" lvl="0" marL="457200" rtl="0">
              <a:spcBef>
                <a:spcPts val="0"/>
              </a:spcBef>
              <a:buSzPct val="100000"/>
            </a:pPr>
            <a:r>
              <a:rPr lang="en-US" sz="1900"/>
              <a:t>This event is good for those who are interested in giving physical care for patients of many different diagnostic groups. This event requires lots of studying as well as memorization of many hands on skills through practice. It also requires students to be very caring and empathetic. </a:t>
            </a:r>
          </a:p>
          <a:p>
            <a:pPr indent="0" lvl="0" marL="0" rtl="0">
              <a:spcBef>
                <a:spcPts val="0"/>
              </a:spcBef>
              <a:buNone/>
            </a:pPr>
            <a:r>
              <a:rPr lang="en-US" sz="1900"/>
              <a:t>Study Material: </a:t>
            </a:r>
          </a:p>
          <a:p>
            <a:pPr indent="-349250" lvl="0" marL="457200" rtl="0">
              <a:spcBef>
                <a:spcPts val="0"/>
              </a:spcBef>
              <a:buSzPct val="100000"/>
            </a:pPr>
            <a:r>
              <a:rPr b="1" lang="en-US" sz="1900"/>
              <a:t>Simmers, L., Simmers-Narker, Simmers-Kobelak. DHO: Health Science. Cengage Learning, Latest edition.  </a:t>
            </a:r>
          </a:p>
          <a:p>
            <a:pPr indent="-349250" lvl="0" marL="457200" rtl="0">
              <a:spcBef>
                <a:spcPts val="0"/>
              </a:spcBef>
              <a:buSzPct val="100000"/>
            </a:pPr>
            <a:r>
              <a:rPr b="1" lang="en-US" sz="1900"/>
              <a:t>Pagliarulo, Michael A. Introduction to Physical Therapy. Mosby. Latest edition.</a:t>
            </a:r>
          </a:p>
        </p:txBody>
      </p:sp>
      <p:pic>
        <p:nvPicPr>
          <p:cNvPr id="324" name="Shape 324"/>
          <p:cNvPicPr preferRelativeResize="0"/>
          <p:nvPr/>
        </p:nvPicPr>
        <p:blipFill>
          <a:blip r:embed="rId3">
            <a:alphaModFix/>
          </a:blip>
          <a:stretch>
            <a:fillRect/>
          </a:stretch>
        </p:blipFill>
        <p:spPr>
          <a:xfrm>
            <a:off x="9670800" y="4926050"/>
            <a:ext cx="2521200" cy="1931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Sports Medicine (Solo event) </a:t>
            </a:r>
          </a:p>
        </p:txBody>
      </p:sp>
      <p:sp>
        <p:nvSpPr>
          <p:cNvPr id="331" name="Shape 331"/>
          <p:cNvSpPr txBox="1"/>
          <p:nvPr>
            <p:ph idx="1" type="body"/>
          </p:nvPr>
        </p:nvSpPr>
        <p:spPr>
          <a:xfrm>
            <a:off x="0" y="1493400"/>
            <a:ext cx="12249900" cy="5364600"/>
          </a:xfrm>
          <a:prstGeom prst="rect">
            <a:avLst/>
          </a:prstGeom>
        </p:spPr>
        <p:txBody>
          <a:bodyPr anchorCtr="0" anchor="t" bIns="91425" lIns="91425" rIns="91425" tIns="91425">
            <a:noAutofit/>
          </a:bodyPr>
          <a:lstStyle/>
          <a:p>
            <a:pPr indent="-228600" lvl="0" marL="457200" rtl="0">
              <a:spcBef>
                <a:spcPts val="0"/>
              </a:spcBef>
            </a:pPr>
            <a:r>
              <a:rPr lang="en-US"/>
              <a:t>This event consists of two rounds of competition, round one is a multiple choice test that consists of 50 questions in which students will get 60 minutes to complete. The top scoring competitors will advance to Round Two for the performance of selected skills identified in a written scenario that will be judged and timed. </a:t>
            </a:r>
          </a:p>
          <a:p>
            <a:pPr indent="-228600" lvl="0" marL="457200" rtl="0">
              <a:spcBef>
                <a:spcPts val="0"/>
              </a:spcBef>
            </a:pPr>
            <a:r>
              <a:rPr lang="en-US"/>
              <a:t>This event is good for those who have participated in sports therapy and sports medicine at school and for those who are interested in sports. The questions consist of nutrition and weight </a:t>
            </a:r>
            <a:r>
              <a:rPr lang="en-US"/>
              <a:t>management</a:t>
            </a:r>
            <a:r>
              <a:rPr lang="en-US"/>
              <a:t>, </a:t>
            </a:r>
            <a:r>
              <a:rPr lang="en-US"/>
              <a:t>physical</a:t>
            </a:r>
            <a:r>
              <a:rPr lang="en-US"/>
              <a:t> conditioning, and wrapping up sports injuries. </a:t>
            </a:r>
          </a:p>
          <a:p>
            <a:pPr indent="-228600" lvl="0" marL="457200" rtl="0">
              <a:spcBef>
                <a:spcPts val="0"/>
              </a:spcBef>
            </a:pPr>
            <a:r>
              <a:rPr lang="en-US"/>
              <a:t>Study material: </a:t>
            </a:r>
          </a:p>
          <a:p>
            <a:pPr indent="-228600" lvl="0" marL="457200" rtl="0">
              <a:spcBef>
                <a:spcPts val="0"/>
              </a:spcBef>
            </a:pPr>
            <a:r>
              <a:rPr b="1" lang="en-US"/>
              <a:t>Clover, Jim. Sports Medicine Essentials. Cengage Learning, Latest edition.  </a:t>
            </a:r>
          </a:p>
          <a:p>
            <a:pPr indent="-228600" lvl="0" marL="457200" rtl="0">
              <a:spcBef>
                <a:spcPts val="0"/>
              </a:spcBef>
            </a:pPr>
            <a:r>
              <a:rPr b="1" lang="en-US"/>
              <a:t>Prentice, William E. Essentials of Athletic Injury Management. McGraw Hill, Latest edition. 7. </a:t>
            </a:r>
          </a:p>
        </p:txBody>
      </p:sp>
      <p:pic>
        <p:nvPicPr>
          <p:cNvPr id="332" name="Shape 332"/>
          <p:cNvPicPr preferRelativeResize="0"/>
          <p:nvPr/>
        </p:nvPicPr>
        <p:blipFill>
          <a:blip r:embed="rId3">
            <a:alphaModFix/>
          </a:blip>
          <a:stretch>
            <a:fillRect/>
          </a:stretch>
        </p:blipFill>
        <p:spPr>
          <a:xfrm>
            <a:off x="3741317" y="4944129"/>
            <a:ext cx="4698875" cy="1855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919045" y="0"/>
            <a:ext cx="10353900" cy="970500"/>
          </a:xfrm>
          <a:prstGeom prst="rect">
            <a:avLst/>
          </a:prstGeom>
        </p:spPr>
        <p:txBody>
          <a:bodyPr anchorCtr="0" anchor="ctr" bIns="91425" lIns="91425" rIns="91425" tIns="91425">
            <a:noAutofit/>
          </a:bodyPr>
          <a:lstStyle/>
          <a:p>
            <a:pPr lvl="0">
              <a:spcBef>
                <a:spcPts val="0"/>
              </a:spcBef>
              <a:buNone/>
            </a:pPr>
            <a:r>
              <a:rPr lang="en-US"/>
              <a:t>Veterinary Science (Solo event) </a:t>
            </a:r>
          </a:p>
        </p:txBody>
      </p:sp>
      <p:sp>
        <p:nvSpPr>
          <p:cNvPr id="339" name="Shape 339"/>
          <p:cNvSpPr txBox="1"/>
          <p:nvPr>
            <p:ph idx="1" type="body"/>
          </p:nvPr>
        </p:nvSpPr>
        <p:spPr>
          <a:xfrm>
            <a:off x="0" y="782025"/>
            <a:ext cx="12192000" cy="4205100"/>
          </a:xfrm>
          <a:prstGeom prst="rect">
            <a:avLst/>
          </a:prstGeom>
        </p:spPr>
        <p:txBody>
          <a:bodyPr anchorCtr="0" anchor="t" bIns="91425" lIns="91425" rIns="91425" tIns="91425">
            <a:noAutofit/>
          </a:bodyPr>
          <a:lstStyle/>
          <a:p>
            <a:pPr indent="-228600" lvl="0" marL="457200" rtl="0">
              <a:spcBef>
                <a:spcPts val="0"/>
              </a:spcBef>
            </a:pPr>
            <a:r>
              <a:rPr lang="en-US"/>
              <a:t>This event consists of  two rounds of competition. Round One will be a written, multiple choice test that comprises 50 multiple choice questions in which students will be given 60 minutes to complete the test. The top scoring competitors will advance to Round Two for the performance of selected skills identified in a written scenario that is judged and timed. The performance indicators consist of identifying medicine and material used on animal treatment and the proper procedure that follows. </a:t>
            </a:r>
          </a:p>
          <a:p>
            <a:pPr indent="-228600" lvl="0" marL="457200" rtl="0">
              <a:spcBef>
                <a:spcPts val="0"/>
              </a:spcBef>
            </a:pPr>
            <a:r>
              <a:rPr lang="en-US"/>
              <a:t>This is for students who wish to become veterinarians or those who are interested in veterinary science. This also does require lots of practice on model animals and an ability to demonstrate how to handle animals. </a:t>
            </a:r>
          </a:p>
          <a:p>
            <a:pPr indent="-228600" lvl="0" marL="457200" rtl="0">
              <a:spcBef>
                <a:spcPts val="0"/>
              </a:spcBef>
            </a:pPr>
            <a:r>
              <a:rPr lang="en-US"/>
              <a:t>Study material: </a:t>
            </a:r>
          </a:p>
          <a:p>
            <a:pPr indent="-228600" lvl="0" marL="457200" rtl="0">
              <a:spcBef>
                <a:spcPts val="0"/>
              </a:spcBef>
            </a:pPr>
            <a:r>
              <a:rPr b="1" lang="en-US"/>
              <a:t>Lawhead, James and Baker, MeeCee. Introduction to Veterinary Science. Cengage Learning. Latest Edition.  </a:t>
            </a:r>
          </a:p>
          <a:p>
            <a:pPr indent="-228600" lvl="0" marL="457200" rtl="0">
              <a:spcBef>
                <a:spcPts val="0"/>
              </a:spcBef>
            </a:pPr>
            <a:r>
              <a:rPr b="1" lang="en-US"/>
              <a:t>Sirois, Margi. Principles and Practice of Veterinary Technology. Elsevier Mosby. Latest edition.  </a:t>
            </a:r>
          </a:p>
          <a:p>
            <a:pPr indent="-228600" lvl="0" marL="457200">
              <a:spcBef>
                <a:spcPts val="0"/>
              </a:spcBef>
            </a:pPr>
            <a:r>
              <a:rPr b="1" lang="en-US"/>
              <a:t>American Red Cross. Dog First Aid. Staywell. Latest edition</a:t>
            </a:r>
          </a:p>
        </p:txBody>
      </p:sp>
      <p:pic>
        <p:nvPicPr>
          <p:cNvPr id="340" name="Shape 340"/>
          <p:cNvPicPr preferRelativeResize="0"/>
          <p:nvPr/>
        </p:nvPicPr>
        <p:blipFill>
          <a:blip r:embed="rId3">
            <a:alphaModFix/>
          </a:blip>
          <a:stretch>
            <a:fillRect/>
          </a:stretch>
        </p:blipFill>
        <p:spPr>
          <a:xfrm>
            <a:off x="10173879" y="4987125"/>
            <a:ext cx="2018119" cy="18708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CERT Skills - Group event </a:t>
            </a:r>
          </a:p>
        </p:txBody>
      </p:sp>
      <p:sp>
        <p:nvSpPr>
          <p:cNvPr id="347" name="Shape 347"/>
          <p:cNvSpPr txBox="1"/>
          <p:nvPr>
            <p:ph idx="1" type="body"/>
          </p:nvPr>
        </p:nvSpPr>
        <p:spPr>
          <a:xfrm>
            <a:off x="0" y="1580099"/>
            <a:ext cx="12192000" cy="4567500"/>
          </a:xfrm>
          <a:prstGeom prst="rect">
            <a:avLst/>
          </a:prstGeom>
        </p:spPr>
        <p:txBody>
          <a:bodyPr anchorCtr="0" anchor="t" bIns="91425" lIns="91425" rIns="91425" tIns="91425">
            <a:noAutofit/>
          </a:bodyPr>
          <a:lstStyle/>
          <a:p>
            <a:pPr indent="-228600" lvl="0" marL="457200" rtl="0">
              <a:spcBef>
                <a:spcPts val="0"/>
              </a:spcBef>
            </a:pPr>
            <a:r>
              <a:rPr lang="en-US"/>
              <a:t>This event consists of a two person team event where students’ knowledge of skills in an emergency situations; this event will consist of two rounds of competition for a 2-person team. Round One is a written, 50  multiple choice question test. The top scoring teams will advance to Round Two for the performance of selected skills identified in a written scenario. </a:t>
            </a:r>
          </a:p>
          <a:p>
            <a:pPr indent="-228600" lvl="0" marL="457200" rtl="0">
              <a:spcBef>
                <a:spcPts val="0"/>
              </a:spcBef>
            </a:pPr>
            <a:r>
              <a:rPr lang="en-US"/>
              <a:t>This event is good for competitors who are interested in emergencies and how to handle them, questions consists of knowledge about what to do in a fire, in rescue situations, etc. The performance indicators consists of identifying equipment used in medical emergencies. Competitors need to be able to work well and fast together - this doesn’t necessarily mean friends. </a:t>
            </a:r>
          </a:p>
          <a:p>
            <a:pPr indent="0" lvl="0" marL="0" rtl="0">
              <a:spcBef>
                <a:spcPts val="0"/>
              </a:spcBef>
              <a:buNone/>
            </a:pPr>
            <a:r>
              <a:rPr lang="en-US"/>
              <a:t>Study material: </a:t>
            </a:r>
          </a:p>
          <a:p>
            <a:pPr indent="-228600" lvl="0" marL="457200" rtl="0">
              <a:spcBef>
                <a:spcPts val="0"/>
              </a:spcBef>
            </a:pPr>
            <a:r>
              <a:rPr lang="en-US"/>
              <a:t>CERT Online Curriculum </a:t>
            </a:r>
            <a:r>
              <a:rPr lang="en-US" u="sng">
                <a:solidFill>
                  <a:schemeClr val="hlink"/>
                </a:solidFill>
                <a:hlinkClick r:id="rId3"/>
              </a:rPr>
              <a:t>http://www.citizencorps.gov/cert/training_mat.shtm</a:t>
            </a:r>
          </a:p>
          <a:p>
            <a:pPr indent="0" lvl="0" marL="0" rtl="0">
              <a:spcBef>
                <a:spcPts val="0"/>
              </a:spcBef>
              <a:buNone/>
            </a:pPr>
            <a:r>
              <a:t/>
            </a:r>
            <a:endParaRPr/>
          </a:p>
          <a:p>
            <a:pPr indent="-228600" lvl="0" marL="457200" rtl="0">
              <a:spcBef>
                <a:spcPts val="0"/>
              </a:spcBef>
            </a:pPr>
            <a:r>
              <a:rPr lang="en-US"/>
              <a:t>CERT Training Manual (spiral bound book option of the online curriculum) </a:t>
            </a:r>
          </a:p>
        </p:txBody>
      </p:sp>
      <p:pic>
        <p:nvPicPr>
          <p:cNvPr id="348" name="Shape 348"/>
          <p:cNvPicPr preferRelativeResize="0"/>
          <p:nvPr/>
        </p:nvPicPr>
        <p:blipFill>
          <a:blip r:embed="rId4">
            <a:alphaModFix/>
          </a:blip>
          <a:stretch>
            <a:fillRect/>
          </a:stretch>
        </p:blipFill>
        <p:spPr>
          <a:xfrm>
            <a:off x="9572612" y="5114912"/>
            <a:ext cx="2619375"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913795" y="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Dental Terminology</a:t>
            </a:r>
          </a:p>
        </p:txBody>
      </p:sp>
      <p:sp>
        <p:nvSpPr>
          <p:cNvPr id="163" name="Shape 163"/>
          <p:cNvSpPr txBox="1"/>
          <p:nvPr>
            <p:ph idx="1" type="body"/>
          </p:nvPr>
        </p:nvSpPr>
        <p:spPr>
          <a:xfrm>
            <a:off x="0" y="707404"/>
            <a:ext cx="12192000" cy="5693397"/>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An online testing event, this event shall be a written test dealing with dental terminology, including prefixes, suffixes, roots and anatomy, physiology and pathophysiology. Competitors will recognize, identify, define, interpret and apply dental terms in a 100 item multiple choice test. Plus 20 tie-breaker questions. (These are usually much harder than the other 100)</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is good for those who can memorize information and are good at reading, a book is provided for this event. This is for people who like the dental field and are interested in dental terms.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Dental specialties (related procedures, terminology, and spelling) consists of 40% of the test</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Instruments and material- 20%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Prefixes, suffixes, and combining forms- 10%</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Anatomy &amp; Physiology- 10%</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Infection control and Emergency care- 10%</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Ethical and legal aspects- 5%, Radiography- 5%</a:t>
            </a:r>
          </a:p>
          <a:p>
            <a:pPr indent="-317500" lvl="0" marL="342900" marR="0" rtl="0" algn="l">
              <a:spcBef>
                <a:spcPts val="960"/>
              </a:spcBef>
              <a:spcAft>
                <a:spcPts val="0"/>
              </a:spcAft>
              <a:buClr>
                <a:schemeClr val="lt2"/>
              </a:buClr>
              <a:buSzPct val="70000"/>
              <a:buFont typeface="Noto Sans Symbols"/>
              <a:buChar char="◈"/>
            </a:pPr>
            <a:r>
              <a:rPr b="0" i="0" lang="en-US" sz="1800" u="none" cap="none" strike="noStrike">
                <a:solidFill>
                  <a:schemeClr val="lt2"/>
                </a:solidFill>
                <a:latin typeface="Lustria"/>
                <a:ea typeface="Lustria"/>
                <a:cs typeface="Lustria"/>
                <a:sym typeface="Lustria"/>
              </a:rPr>
              <a:t>The official references for the selection of all words and terms shall include: • Dofka, Charline M. Dental Terminology. Cengage Learning. Latest edition. • Mosby. Mosby’s Dental Dictionary. Elsevier Health Sciences, Latest edition. • Stedman’s Medical Dictionary for Dental Professions. Lippincott, Williams and Wilkins, Latest edition.</a:t>
            </a:r>
          </a:p>
        </p:txBody>
      </p:sp>
      <p:pic>
        <p:nvPicPr>
          <p:cNvPr id="164" name="Shape 164"/>
          <p:cNvPicPr preferRelativeResize="0"/>
          <p:nvPr/>
        </p:nvPicPr>
        <p:blipFill rotWithShape="1">
          <a:blip r:embed="rId3">
            <a:alphaModFix/>
          </a:blip>
          <a:srcRect b="0" l="0" r="0" t="0"/>
          <a:stretch/>
        </p:blipFill>
        <p:spPr>
          <a:xfrm>
            <a:off x="8518093" y="3554101"/>
            <a:ext cx="3028949" cy="15144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CPR first aid - Group</a:t>
            </a:r>
          </a:p>
        </p:txBody>
      </p:sp>
      <p:sp>
        <p:nvSpPr>
          <p:cNvPr id="355" name="Shape 355"/>
          <p:cNvSpPr txBox="1"/>
          <p:nvPr>
            <p:ph idx="1" type="body"/>
          </p:nvPr>
        </p:nvSpPr>
        <p:spPr>
          <a:xfrm>
            <a:off x="-5250" y="1399650"/>
            <a:ext cx="12192000" cy="4058700"/>
          </a:xfrm>
          <a:prstGeom prst="rect">
            <a:avLst/>
          </a:prstGeom>
        </p:spPr>
        <p:txBody>
          <a:bodyPr anchorCtr="0" anchor="t" bIns="91425" lIns="91425" rIns="91425" tIns="91425">
            <a:noAutofit/>
          </a:bodyPr>
          <a:lstStyle/>
          <a:p>
            <a:pPr indent="-228600" lvl="0" marL="457200" rtl="0">
              <a:spcBef>
                <a:spcPts val="0"/>
              </a:spcBef>
            </a:pPr>
            <a:r>
              <a:rPr lang="en-US"/>
              <a:t>This event consists </a:t>
            </a:r>
            <a:r>
              <a:rPr lang="en-US"/>
              <a:t>of two rounds of competition for a 2-person team. Round One is a written, multiple-choice test over CPR skills, 50 questions in 60 minutes. The top scoring teams will advance to Round Two for the performance of selected skills identified in a written scenario. The skills will consist of being able to provide first aid and life support on models. </a:t>
            </a:r>
          </a:p>
          <a:p>
            <a:pPr indent="-228600" lvl="0" marL="457200" rtl="0">
              <a:spcBef>
                <a:spcPts val="0"/>
              </a:spcBef>
            </a:pPr>
            <a:r>
              <a:rPr lang="en-US"/>
              <a:t>This test is good for those who are skilled in giving CPR and following procedures with team mates, it is very skill intensive so procedures must be followed to the point. </a:t>
            </a:r>
          </a:p>
          <a:p>
            <a:pPr indent="0" lvl="0" marL="0" rtl="0">
              <a:spcBef>
                <a:spcPts val="0"/>
              </a:spcBef>
              <a:buNone/>
            </a:pPr>
            <a:r>
              <a:rPr lang="en-US"/>
              <a:t>Study Material: </a:t>
            </a:r>
          </a:p>
          <a:p>
            <a:pPr indent="-228600" lvl="0" marL="457200" rtl="0">
              <a:spcBef>
                <a:spcPts val="0"/>
              </a:spcBef>
            </a:pPr>
            <a:r>
              <a:rPr lang="en-US"/>
              <a:t>American Heart Association, Basic Life Support for Healthcare Providers, Latest edition.</a:t>
            </a:r>
          </a:p>
          <a:p>
            <a:pPr indent="-228600" lvl="0" marL="457200" rtl="0">
              <a:spcBef>
                <a:spcPts val="0"/>
              </a:spcBef>
            </a:pPr>
            <a:r>
              <a:rPr lang="en-US"/>
              <a:t> Distributed by Channing L. Bete Co., Inc.  American Heart Association, Heartsaver First Aid CPR AED. Latest edition.  </a:t>
            </a:r>
          </a:p>
          <a:p>
            <a:pPr indent="-228600" lvl="0" marL="457200">
              <a:spcBef>
                <a:spcPts val="0"/>
              </a:spcBef>
            </a:pPr>
            <a:r>
              <a:rPr lang="en-US"/>
              <a:t>Simmers, L., Simmers-Nartker, Simmers-Kobelak. DHO: Health Science. Cengage Learning, Latest edition. </a:t>
            </a:r>
          </a:p>
        </p:txBody>
      </p:sp>
      <p:pic>
        <p:nvPicPr>
          <p:cNvPr id="356" name="Shape 356"/>
          <p:cNvPicPr preferRelativeResize="0"/>
          <p:nvPr/>
        </p:nvPicPr>
        <p:blipFill>
          <a:blip r:embed="rId3">
            <a:alphaModFix/>
          </a:blip>
          <a:stretch>
            <a:fillRect/>
          </a:stretch>
        </p:blipFill>
        <p:spPr>
          <a:xfrm>
            <a:off x="8787500" y="5309925"/>
            <a:ext cx="3200400" cy="1428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919045" y="0"/>
            <a:ext cx="10353900" cy="970500"/>
          </a:xfrm>
          <a:prstGeom prst="rect">
            <a:avLst/>
          </a:prstGeom>
        </p:spPr>
        <p:txBody>
          <a:bodyPr anchorCtr="0" anchor="ctr" bIns="91425" lIns="91425" rIns="91425" tIns="91425">
            <a:noAutofit/>
          </a:bodyPr>
          <a:lstStyle/>
          <a:p>
            <a:pPr lvl="0">
              <a:spcBef>
                <a:spcPts val="0"/>
              </a:spcBef>
              <a:buNone/>
            </a:pPr>
            <a:r>
              <a:rPr lang="en-US"/>
              <a:t>Emergency Medical Technician (EMT) </a:t>
            </a:r>
          </a:p>
        </p:txBody>
      </p:sp>
      <p:sp>
        <p:nvSpPr>
          <p:cNvPr id="363" name="Shape 363"/>
          <p:cNvSpPr txBox="1"/>
          <p:nvPr>
            <p:ph idx="1" type="body"/>
          </p:nvPr>
        </p:nvSpPr>
        <p:spPr>
          <a:xfrm>
            <a:off x="0" y="782950"/>
            <a:ext cx="12192000" cy="4509300"/>
          </a:xfrm>
          <a:prstGeom prst="rect">
            <a:avLst/>
          </a:prstGeom>
        </p:spPr>
        <p:txBody>
          <a:bodyPr anchorCtr="0" anchor="t" bIns="91425" lIns="91425" rIns="91425" tIns="91425">
            <a:noAutofit/>
          </a:bodyPr>
          <a:lstStyle/>
          <a:p>
            <a:pPr indent="-228600" lvl="0" marL="457200" rtl="0">
              <a:spcBef>
                <a:spcPts val="0"/>
              </a:spcBef>
            </a:pPr>
            <a:r>
              <a:rPr lang="en-US"/>
              <a:t>This event consists of</a:t>
            </a:r>
            <a:r>
              <a:rPr lang="en-US"/>
              <a:t> two rounds of competition for a 2-person team. Round One is a written, multiple choice test that has 50 questions to be done in 60 minutes, these questions consist of treatment for patients in emergency situations, such as trauma and basic life support. The top scoring teams will advance to Round Two for the performance of selected skills identified in a written scenario. The skills needed to be performed include sizing up patients and then assessing the body for damage and giving required treatment. </a:t>
            </a:r>
          </a:p>
          <a:p>
            <a:pPr indent="-228600" lvl="0" marL="457200" rtl="0">
              <a:spcBef>
                <a:spcPts val="0"/>
              </a:spcBef>
            </a:pPr>
            <a:r>
              <a:rPr lang="en-US"/>
              <a:t>This event is good for those who like to work hands on with medical equipment and especially for those who have take EMT skill related courses at school. </a:t>
            </a:r>
          </a:p>
          <a:p>
            <a:pPr indent="0" lvl="0" marL="0" rtl="0">
              <a:spcBef>
                <a:spcPts val="0"/>
              </a:spcBef>
              <a:buNone/>
            </a:pPr>
            <a:r>
              <a:rPr lang="en-US"/>
              <a:t>Study material: </a:t>
            </a:r>
          </a:p>
          <a:p>
            <a:pPr indent="-228600" lvl="0" marL="457200" rtl="0">
              <a:spcBef>
                <a:spcPts val="0"/>
              </a:spcBef>
            </a:pPr>
            <a:r>
              <a:rPr lang="en-US"/>
              <a:t> Emergency Care and Transportation of the Sick and Injured. Series Editor: Andrew N. Pollak, MD, FAAOS. Published by Jones &amp; Bartlett Learning. Latest edition.  </a:t>
            </a:r>
          </a:p>
          <a:p>
            <a:pPr indent="-228600" lvl="0" marL="457200" rtl="0">
              <a:spcBef>
                <a:spcPts val="0"/>
              </a:spcBef>
            </a:pPr>
            <a:r>
              <a:rPr lang="en-US"/>
              <a:t>American Heart Association, Basic Life Support for Healthcare Providers, Latest edition. Distributed by Channing L. Bete Co., Inc. – 1-800-611-6083.  </a:t>
            </a:r>
          </a:p>
          <a:p>
            <a:pPr indent="-228600" lvl="0" marL="457200" rtl="0">
              <a:spcBef>
                <a:spcPts val="0"/>
              </a:spcBef>
            </a:pPr>
            <a:r>
              <a:rPr lang="en-US"/>
              <a:t>Limmer, Daniel. Emergency Care. Published by Prentice Hall, a “Brady” book, Latest edition.  </a:t>
            </a:r>
          </a:p>
          <a:p>
            <a:pPr indent="-228600" lvl="0" marL="457200">
              <a:spcBef>
                <a:spcPts val="0"/>
              </a:spcBef>
            </a:pPr>
            <a:r>
              <a:rPr lang="en-US"/>
              <a:t>NREMT Basic Level Skill Sheets http://www.nremt.org/nremt/about/psychomotor_exam_emt.asp</a:t>
            </a:r>
          </a:p>
        </p:txBody>
      </p:sp>
      <p:pic>
        <p:nvPicPr>
          <p:cNvPr id="364" name="Shape 364"/>
          <p:cNvPicPr preferRelativeResize="0"/>
          <p:nvPr/>
        </p:nvPicPr>
        <p:blipFill>
          <a:blip r:embed="rId3">
            <a:alphaModFix/>
          </a:blip>
          <a:stretch>
            <a:fillRect/>
          </a:stretch>
        </p:blipFill>
        <p:spPr>
          <a:xfrm>
            <a:off x="10250750" y="5727075"/>
            <a:ext cx="1941249" cy="11309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ph type="title"/>
          </p:nvPr>
        </p:nvSpPr>
        <p:spPr>
          <a:xfrm>
            <a:off x="449474" y="304475"/>
            <a:ext cx="11367300" cy="1275600"/>
          </a:xfrm>
          <a:prstGeom prst="rect">
            <a:avLst/>
          </a:prstGeom>
        </p:spPr>
        <p:txBody>
          <a:bodyPr anchorCtr="0" anchor="ctr" bIns="91425" lIns="91425" rIns="91425" tIns="91425">
            <a:noAutofit/>
          </a:bodyPr>
          <a:lstStyle/>
          <a:p>
            <a:pPr lvl="0">
              <a:spcBef>
                <a:spcPts val="0"/>
              </a:spcBef>
              <a:buNone/>
            </a:pPr>
            <a:r>
              <a:rPr lang="en-US"/>
              <a:t>Life Support Skills - Special Eligibility Event </a:t>
            </a:r>
          </a:p>
        </p:txBody>
      </p:sp>
      <p:sp>
        <p:nvSpPr>
          <p:cNvPr id="371" name="Shape 371"/>
          <p:cNvSpPr txBox="1"/>
          <p:nvPr>
            <p:ph idx="1" type="body"/>
          </p:nvPr>
        </p:nvSpPr>
        <p:spPr>
          <a:xfrm>
            <a:off x="0" y="1464399"/>
            <a:ext cx="12192000" cy="5393700"/>
          </a:xfrm>
          <a:prstGeom prst="rect">
            <a:avLst/>
          </a:prstGeom>
        </p:spPr>
        <p:txBody>
          <a:bodyPr anchorCtr="0" anchor="t" bIns="91425" lIns="91425" rIns="91425" tIns="91425">
            <a:noAutofit/>
          </a:bodyPr>
          <a:lstStyle/>
          <a:p>
            <a:pPr indent="0" lvl="0" marL="0" rtl="0">
              <a:spcBef>
                <a:spcPts val="0"/>
              </a:spcBef>
              <a:buNone/>
            </a:pPr>
            <a:r>
              <a:rPr lang="en-US"/>
              <a:t>Eligibility Rules: </a:t>
            </a:r>
          </a:p>
          <a:p>
            <a:pPr indent="-228600" lvl="0" marL="457200" rtl="0">
              <a:spcBef>
                <a:spcPts val="0"/>
              </a:spcBef>
            </a:pPr>
            <a:r>
              <a:rPr lang="en-US"/>
              <a:t>MUST be classified under the provision of the 2004 reauthorized Individuals with Disabilities Education Act (IDEA). </a:t>
            </a:r>
          </a:p>
          <a:p>
            <a:pPr indent="-228600" lvl="0" marL="457200" rtl="0">
              <a:spcBef>
                <a:spcPts val="0"/>
              </a:spcBef>
            </a:pPr>
            <a:r>
              <a:rPr lang="en-US"/>
              <a:t>Submit a completed form from the appropriate school official stating that the competitor is classified under the provisions of IDEA 2004 following the submission directions on page 10 of these guidelines. Five (5) bonus points will be awarded to the competitor for submitting the eligibility form correctly.</a:t>
            </a:r>
          </a:p>
          <a:p>
            <a:pPr indent="0" lvl="0" marL="0" rtl="0">
              <a:spcBef>
                <a:spcPts val="0"/>
              </a:spcBef>
              <a:buNone/>
            </a:pPr>
            <a:r>
              <a:rPr lang="en-US"/>
              <a:t>Event guidelines: </a:t>
            </a:r>
          </a:p>
          <a:p>
            <a:pPr indent="-228600" lvl="0" marL="457200" rtl="0">
              <a:spcBef>
                <a:spcPts val="0"/>
              </a:spcBef>
            </a:pPr>
            <a:r>
              <a:rPr lang="en-US"/>
              <a:t>The competitive event will consist of an evaluation of student performance of selected skill(s) identified in a written scenario. The scenario will require the use of critical thinking skills. The performance will be timed and evaluated according to the event guidelines. This consists only of skill based performances.</a:t>
            </a:r>
          </a:p>
          <a:p>
            <a:pPr indent="0" lvl="0" marL="0" rtl="0">
              <a:spcBef>
                <a:spcPts val="0"/>
              </a:spcBef>
              <a:buNone/>
            </a:pPr>
            <a:r>
              <a:rPr lang="en-US"/>
              <a:t>Study material: </a:t>
            </a:r>
          </a:p>
          <a:p>
            <a:pPr indent="-228600" lvl="0" marL="457200" rtl="0">
              <a:spcBef>
                <a:spcPts val="0"/>
              </a:spcBef>
            </a:pPr>
            <a:r>
              <a:rPr lang="en-US"/>
              <a:t>American Heart Association, BLS for Healthcare Providers. Channing L. Bete Co., Inc., 2015.  </a:t>
            </a:r>
          </a:p>
          <a:p>
            <a:pPr indent="-228600" lvl="0" marL="457200" rtl="0">
              <a:spcBef>
                <a:spcPts val="0"/>
              </a:spcBef>
            </a:pPr>
            <a:r>
              <a:rPr lang="en-US"/>
              <a:t>American Heart Association, Heartsaver First Aid/CPR/AED, Channing L. Bete Co., 2015.</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ph type="title"/>
          </p:nvPr>
        </p:nvSpPr>
        <p:spPr>
          <a:xfrm>
            <a:off x="783300" y="0"/>
            <a:ext cx="10353900" cy="971100"/>
          </a:xfrm>
          <a:prstGeom prst="rect">
            <a:avLst/>
          </a:prstGeom>
        </p:spPr>
        <p:txBody>
          <a:bodyPr anchorCtr="0" anchor="ctr" bIns="91425" lIns="91425" rIns="91425" tIns="91425">
            <a:noAutofit/>
          </a:bodyPr>
          <a:lstStyle/>
          <a:p>
            <a:pPr lvl="0">
              <a:spcBef>
                <a:spcPts val="0"/>
              </a:spcBef>
              <a:buNone/>
            </a:pPr>
            <a:r>
              <a:rPr lang="en-US"/>
              <a:t>MRC Partnership group event</a:t>
            </a:r>
          </a:p>
        </p:txBody>
      </p:sp>
      <p:sp>
        <p:nvSpPr>
          <p:cNvPr id="378" name="Shape 378"/>
          <p:cNvSpPr txBox="1"/>
          <p:nvPr>
            <p:ph idx="1" type="body"/>
          </p:nvPr>
        </p:nvSpPr>
        <p:spPr>
          <a:xfrm>
            <a:off x="-72500" y="971099"/>
            <a:ext cx="12192000" cy="5161500"/>
          </a:xfrm>
          <a:prstGeom prst="rect">
            <a:avLst/>
          </a:prstGeom>
        </p:spPr>
        <p:txBody>
          <a:bodyPr anchorCtr="0" anchor="t" bIns="91425" lIns="91425" rIns="91425" tIns="91425">
            <a:noAutofit/>
          </a:bodyPr>
          <a:lstStyle/>
          <a:p>
            <a:pPr indent="-228600" lvl="0" marL="457200" rtl="0">
              <a:spcBef>
                <a:spcPts val="0"/>
              </a:spcBef>
            </a:pPr>
            <a:r>
              <a:rPr lang="en-US"/>
              <a:t>This event is a large group event that consists of 2 to 6 members, the event is designed to encourage HOSA members to initiate and maintain partnership with their local </a:t>
            </a:r>
            <a:r>
              <a:rPr lang="en-US"/>
              <a:t>Medical</a:t>
            </a:r>
            <a:r>
              <a:rPr lang="en-US"/>
              <a:t> reserve chapter. Students will work with their Medical reserve and develop a portfolio and then carry out an activity over time that will help a group of people with specific vulnerabilities and to help serve and strengthen the community. </a:t>
            </a:r>
          </a:p>
          <a:p>
            <a:pPr indent="0" lvl="0" marL="0" rtl="0">
              <a:spcBef>
                <a:spcPts val="0"/>
              </a:spcBef>
              <a:buNone/>
            </a:pPr>
            <a:r>
              <a:rPr lang="en-US"/>
              <a:t>Examples of projects: </a:t>
            </a:r>
          </a:p>
          <a:p>
            <a:pPr indent="-228600" lvl="0" marL="457200" rtl="0">
              <a:spcBef>
                <a:spcPts val="0"/>
              </a:spcBef>
            </a:pPr>
            <a:r>
              <a:rPr lang="en-US"/>
              <a:t>Activity: Distributed 72-hour emergency kit supply lists at a local store during peak back-to-school supply shopping. </a:t>
            </a:r>
          </a:p>
          <a:p>
            <a:pPr indent="-228600" lvl="0" marL="457200" rtl="0">
              <a:spcBef>
                <a:spcPts val="0"/>
              </a:spcBef>
            </a:pPr>
            <a:r>
              <a:rPr lang="en-US"/>
              <a:t>Impact: Improved community preparedness or resilience</a:t>
            </a:r>
          </a:p>
          <a:p>
            <a:pPr indent="-228600" lvl="0" marL="457200" rtl="0">
              <a:spcBef>
                <a:spcPts val="0"/>
              </a:spcBef>
            </a:pPr>
            <a:r>
              <a:rPr lang="en-US"/>
              <a:t>Activity: Mock-disaster victims for school bus crash scenario</a:t>
            </a:r>
          </a:p>
          <a:p>
            <a:pPr indent="-228600" lvl="0" marL="457200" rtl="0">
              <a:spcBef>
                <a:spcPts val="0"/>
              </a:spcBef>
            </a:pPr>
            <a:r>
              <a:rPr lang="en-US"/>
              <a:t> Impact: Trained or exercised to improve community response capability</a:t>
            </a:r>
          </a:p>
          <a:p>
            <a:pPr indent="0" lvl="0" marL="0" rtl="0">
              <a:spcBef>
                <a:spcPts val="0"/>
              </a:spcBef>
              <a:buNone/>
            </a:pPr>
            <a:r>
              <a:t/>
            </a:r>
            <a:endParaRPr/>
          </a:p>
          <a:p>
            <a:pPr indent="0" lvl="0" marL="0" rtl="0">
              <a:spcBef>
                <a:spcPts val="0"/>
              </a:spcBef>
              <a:buNone/>
            </a:pPr>
            <a:r>
              <a:rPr lang="en-US"/>
              <a:t>This event requires a lot of time and effort by all group members so good coordination is of utmost importance. This also requires a lot of planning and the ability to work well  in a group and to interact with the community a lot. </a:t>
            </a:r>
          </a:p>
        </p:txBody>
      </p:sp>
      <p:pic>
        <p:nvPicPr>
          <p:cNvPr id="379" name="Shape 379"/>
          <p:cNvPicPr preferRelativeResize="0"/>
          <p:nvPr/>
        </p:nvPicPr>
        <p:blipFill>
          <a:blip r:embed="rId3">
            <a:alphaModFix/>
          </a:blip>
          <a:stretch>
            <a:fillRect/>
          </a:stretch>
        </p:blipFill>
        <p:spPr>
          <a:xfrm>
            <a:off x="10003350" y="3490397"/>
            <a:ext cx="2116149" cy="1439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Public Health Presentation</a:t>
            </a:r>
          </a:p>
        </p:txBody>
      </p:sp>
      <p:sp>
        <p:nvSpPr>
          <p:cNvPr id="386" name="Shape 386"/>
          <p:cNvSpPr txBox="1"/>
          <p:nvPr>
            <p:ph idx="1" type="body"/>
          </p:nvPr>
        </p:nvSpPr>
        <p:spPr>
          <a:xfrm>
            <a:off x="0" y="1638374"/>
            <a:ext cx="12192000" cy="5219700"/>
          </a:xfrm>
          <a:prstGeom prst="rect">
            <a:avLst/>
          </a:prstGeom>
        </p:spPr>
        <p:txBody>
          <a:bodyPr anchorCtr="0" anchor="t" bIns="91425" lIns="91425" rIns="91425" tIns="91425">
            <a:noAutofit/>
          </a:bodyPr>
          <a:lstStyle/>
          <a:p>
            <a:pPr indent="-228600" lvl="0" marL="457200" rtl="0">
              <a:spcBef>
                <a:spcPts val="0"/>
              </a:spcBef>
            </a:pPr>
            <a:r>
              <a:rPr lang="en-US"/>
              <a:t>This event consists of a group event of a team of 2-6 members who select a topic to display and present to a panel of judges. This topic will cover a current medical issue and the presentation must be effective, dynamic and creative this presentation should focus on educating the public on the dangers and </a:t>
            </a:r>
            <a:r>
              <a:rPr lang="en-US"/>
              <a:t>prevention</a:t>
            </a:r>
            <a:r>
              <a:rPr lang="en-US"/>
              <a:t> of diseases or other such medical issues. </a:t>
            </a:r>
          </a:p>
          <a:p>
            <a:pPr indent="-228600" lvl="0" marL="457200" rtl="0">
              <a:spcBef>
                <a:spcPts val="0"/>
              </a:spcBef>
            </a:pPr>
            <a:r>
              <a:rPr lang="en-US"/>
              <a:t>Some helpful sources: </a:t>
            </a:r>
          </a:p>
          <a:p>
            <a:pPr indent="0" lvl="0" marL="0" rtl="0">
              <a:spcBef>
                <a:spcPts val="0"/>
              </a:spcBef>
              <a:buNone/>
            </a:pPr>
            <a:r>
              <a:rPr lang="en-US" u="sng">
                <a:solidFill>
                  <a:schemeClr val="hlink"/>
                </a:solidFill>
                <a:hlinkClick r:id="rId3"/>
              </a:rPr>
              <a:t>http://www.hosa.org/sites/default/files/PH16FINAL.pdf</a:t>
            </a:r>
          </a:p>
          <a:p>
            <a:pPr indent="0" lvl="0" marL="0" rtl="0">
              <a:spcBef>
                <a:spcPts val="0"/>
              </a:spcBef>
              <a:buNone/>
            </a:pPr>
            <a:r>
              <a:rPr lang="en-US" u="sng">
                <a:solidFill>
                  <a:schemeClr val="hlink"/>
                </a:solidFill>
                <a:hlinkClick r:id="rId4"/>
              </a:rPr>
              <a:t>https://www.usphs.gov/</a:t>
            </a:r>
          </a:p>
          <a:p>
            <a:pPr indent="0" lvl="0" marL="0" rtl="0">
              <a:spcBef>
                <a:spcPts val="0"/>
              </a:spcBef>
              <a:buNone/>
            </a:pPr>
            <a:r>
              <a:rPr lang="en-US" u="sng">
                <a:solidFill>
                  <a:schemeClr val="hlink"/>
                </a:solidFill>
                <a:hlinkClick r:id="rId5"/>
              </a:rPr>
              <a:t>https://www.apha.org/</a:t>
            </a:r>
          </a:p>
          <a:p>
            <a:pPr indent="-228600" lvl="0" marL="457200">
              <a:spcBef>
                <a:spcPts val="0"/>
              </a:spcBef>
            </a:pPr>
            <a:r>
              <a:rPr lang="en-US"/>
              <a:t>This event is good for those who are public speakers and those who can present well, especially in a group, good research skills are also necessary. </a:t>
            </a:r>
          </a:p>
        </p:txBody>
      </p:sp>
      <p:pic>
        <p:nvPicPr>
          <p:cNvPr id="387" name="Shape 387"/>
          <p:cNvPicPr preferRelativeResize="0"/>
          <p:nvPr/>
        </p:nvPicPr>
        <p:blipFill>
          <a:blip r:embed="rId6">
            <a:alphaModFix/>
          </a:blip>
          <a:stretch>
            <a:fillRect/>
          </a:stretch>
        </p:blipFill>
        <p:spPr>
          <a:xfrm>
            <a:off x="7411177" y="5008650"/>
            <a:ext cx="3970499" cy="1628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ph type="title"/>
          </p:nvPr>
        </p:nvSpPr>
        <p:spPr>
          <a:xfrm>
            <a:off x="179595" y="0"/>
            <a:ext cx="10353900" cy="970500"/>
          </a:xfrm>
          <a:prstGeom prst="rect">
            <a:avLst/>
          </a:prstGeom>
        </p:spPr>
        <p:txBody>
          <a:bodyPr anchorCtr="0" anchor="ctr" bIns="91425" lIns="91425" rIns="91425" tIns="91425">
            <a:noAutofit/>
          </a:bodyPr>
          <a:lstStyle/>
          <a:p>
            <a:pPr lvl="0">
              <a:spcBef>
                <a:spcPts val="0"/>
              </a:spcBef>
              <a:buNone/>
            </a:pPr>
            <a:r>
              <a:rPr lang="en-US"/>
              <a:t>Extemporaneous Health Poster</a:t>
            </a:r>
          </a:p>
        </p:txBody>
      </p:sp>
      <p:sp>
        <p:nvSpPr>
          <p:cNvPr id="394" name="Shape 394"/>
          <p:cNvSpPr txBox="1"/>
          <p:nvPr>
            <p:ph idx="1" type="body"/>
          </p:nvPr>
        </p:nvSpPr>
        <p:spPr>
          <a:xfrm>
            <a:off x="0" y="695950"/>
            <a:ext cx="12192000" cy="5988300"/>
          </a:xfrm>
          <a:prstGeom prst="rect">
            <a:avLst/>
          </a:prstGeom>
        </p:spPr>
        <p:txBody>
          <a:bodyPr anchorCtr="0" anchor="t" bIns="91425" lIns="91425" rIns="91425" tIns="91425">
            <a:noAutofit/>
          </a:bodyPr>
          <a:lstStyle/>
          <a:p>
            <a:pPr indent="-342900" lvl="0" marL="457200" rtl="0">
              <a:spcBef>
                <a:spcPts val="0"/>
              </a:spcBef>
              <a:buSzPct val="100000"/>
            </a:pPr>
            <a:r>
              <a:rPr lang="en-US" sz="1800"/>
              <a:t>This event consists of competitors creating a poster to the best of their </a:t>
            </a:r>
            <a:r>
              <a:rPr lang="en-US" sz="1800"/>
              <a:t>artistic</a:t>
            </a:r>
            <a:r>
              <a:rPr lang="en-US" sz="1800"/>
              <a:t> expression over a certain medical topic; it tests students’ ability to  analyze and interpret current health and HOSA-related issues and express and communicate this interpretation through the development of a poster. </a:t>
            </a:r>
          </a:p>
          <a:p>
            <a:pPr indent="-342900" lvl="0" marL="457200" rtl="0">
              <a:spcBef>
                <a:spcPts val="0"/>
              </a:spcBef>
              <a:buSzPct val="100000"/>
            </a:pPr>
            <a:r>
              <a:rPr lang="en-US" sz="1800"/>
              <a:t>This event shall be in the form of an individual creation of a poster conducted in a setting with work tables and sufficient space for each competitor to carry out his/her form of artistic expression, to be completed within three (3) hours of work time. </a:t>
            </a:r>
          </a:p>
          <a:p>
            <a:pPr indent="-342900" lvl="0" marL="457200" rtl="0">
              <a:spcBef>
                <a:spcPts val="0"/>
              </a:spcBef>
              <a:buSzPct val="100000"/>
            </a:pPr>
            <a:r>
              <a:rPr lang="en-US" sz="1800"/>
              <a:t>No pre-constructed props or artwork are to be brought to the site of event</a:t>
            </a:r>
          </a:p>
          <a:p>
            <a:pPr indent="-342900" lvl="0" marL="457200" rtl="0">
              <a:spcBef>
                <a:spcPts val="0"/>
              </a:spcBef>
              <a:buSzPct val="100000"/>
            </a:pPr>
            <a:r>
              <a:rPr lang="en-US" sz="1800"/>
              <a:t>National HOSA shall provide poster board [size: 22" x 28"] (1 per competitor)</a:t>
            </a:r>
          </a:p>
          <a:p>
            <a:pPr indent="-342900" lvl="0" marL="457200" rtl="0">
              <a:spcBef>
                <a:spcPts val="0"/>
              </a:spcBef>
              <a:buSzPct val="100000"/>
            </a:pPr>
            <a:r>
              <a:rPr lang="en-US" sz="1800"/>
              <a:t>Art Supplies are limited to: Pencils, Crayons, Ruler, Instruments used for drawing arcs, angles and curves (I.e: T-square, protractor), Ink pens, Colored markers and colored pencils, Erasers, Charcoal and pastels, Pencil sharpener, Art spray fixative or non-scented hairspray, Wet Wipes, Paper Towels, and White Out.</a:t>
            </a:r>
          </a:p>
          <a:p>
            <a:pPr indent="-342900" lvl="0" marL="457200" rtl="0">
              <a:spcBef>
                <a:spcPts val="0"/>
              </a:spcBef>
              <a:buSzPct val="100000"/>
            </a:pPr>
            <a:r>
              <a:rPr lang="en-US" sz="1800"/>
              <a:t>Personal music player (optional) </a:t>
            </a:r>
          </a:p>
          <a:p>
            <a:pPr indent="-342900" lvl="0" marL="457200" rtl="0">
              <a:spcBef>
                <a:spcPts val="0"/>
              </a:spcBef>
              <a:buSzPct val="100000"/>
            </a:pPr>
            <a:r>
              <a:rPr lang="en-US" sz="1800"/>
              <a:t>Watch with second hand (optional) </a:t>
            </a:r>
          </a:p>
          <a:p>
            <a:pPr indent="-342900" lvl="0" marL="457200" rtl="0">
              <a:spcBef>
                <a:spcPts val="0"/>
              </a:spcBef>
              <a:buSzPct val="100000"/>
            </a:pPr>
            <a:r>
              <a:rPr lang="en-US" sz="1800"/>
              <a:t>Event guidelines (orientation)</a:t>
            </a:r>
          </a:p>
          <a:p>
            <a:pPr indent="0" lvl="0" marL="0">
              <a:spcBef>
                <a:spcPts val="0"/>
              </a:spcBef>
              <a:buNone/>
            </a:pPr>
            <a:r>
              <a:rPr lang="en-US" sz="1800"/>
              <a:t>This event is great for people who are artistic and can write and draw under pressure. This event is good for imaginative and creative people. </a:t>
            </a:r>
          </a:p>
        </p:txBody>
      </p:sp>
      <p:pic>
        <p:nvPicPr>
          <p:cNvPr id="395" name="Shape 395"/>
          <p:cNvPicPr preferRelativeResize="0"/>
          <p:nvPr/>
        </p:nvPicPr>
        <p:blipFill>
          <a:blip r:embed="rId3">
            <a:alphaModFix/>
          </a:blip>
          <a:stretch>
            <a:fillRect/>
          </a:stretch>
        </p:blipFill>
        <p:spPr>
          <a:xfrm>
            <a:off x="7165348" y="5143025"/>
            <a:ext cx="2186475" cy="1697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Extemporaneous Writing </a:t>
            </a:r>
          </a:p>
        </p:txBody>
      </p:sp>
      <p:sp>
        <p:nvSpPr>
          <p:cNvPr id="402" name="Shape 402"/>
          <p:cNvSpPr txBox="1"/>
          <p:nvPr>
            <p:ph idx="1" type="body"/>
          </p:nvPr>
        </p:nvSpPr>
        <p:spPr>
          <a:xfrm>
            <a:off x="0" y="1464399"/>
            <a:ext cx="12192000" cy="5393699"/>
          </a:xfrm>
          <a:prstGeom prst="rect">
            <a:avLst/>
          </a:prstGeom>
        </p:spPr>
        <p:txBody>
          <a:bodyPr anchorCtr="0" anchor="t" bIns="91425" lIns="91425" rIns="91425" tIns="91425">
            <a:noAutofit/>
          </a:bodyPr>
          <a:lstStyle/>
          <a:p>
            <a:pPr indent="-228600" lvl="0" marL="457200" rtl="0">
              <a:spcBef>
                <a:spcPts val="0"/>
              </a:spcBef>
            </a:pPr>
            <a:r>
              <a:rPr lang="en-US"/>
              <a:t>Competitors in this event will be able to express themselves in timed writing competition.  Competitors will be given one hour to type up an essay on a computer over a topic that will be disclosed at the competition. </a:t>
            </a:r>
          </a:p>
          <a:p>
            <a:pPr indent="-228600" lvl="0" marL="457200" rtl="0">
              <a:spcBef>
                <a:spcPts val="0"/>
              </a:spcBef>
            </a:pPr>
            <a:r>
              <a:rPr lang="en-US"/>
              <a:t>Format of paper: </a:t>
            </a:r>
          </a:p>
          <a:p>
            <a:pPr indent="0" lvl="0" marL="0" rtl="0">
              <a:spcBef>
                <a:spcPts val="0"/>
              </a:spcBef>
              <a:buNone/>
            </a:pPr>
            <a:r>
              <a:rPr lang="en-US"/>
              <a:t>Arial 12 pt. font  1” margins  1.5 spacing, Title of the essay on the top of the first page  Last name and competitor number on the top right hand corner of all pages, Page number on the bottom right hand corner of all pages, The pages will be held together by a stapler (if needed), Word Processed in Microsoft Word</a:t>
            </a:r>
          </a:p>
          <a:p>
            <a:pPr indent="-228600" lvl="0" marL="457200" rtl="0">
              <a:spcBef>
                <a:spcPts val="0"/>
              </a:spcBef>
            </a:pPr>
            <a:r>
              <a:rPr lang="en-US"/>
              <a:t>This event is great for people who are strong writers and can think quickly and persuasively on healthcare topics. </a:t>
            </a:r>
          </a:p>
          <a:p>
            <a:pPr indent="-228600" lvl="0" marL="457200">
              <a:spcBef>
                <a:spcPts val="0"/>
              </a:spcBef>
            </a:pPr>
            <a:r>
              <a:rPr lang="en-US"/>
              <a:t>Competitors will not be given any usage of the internet or online sources, plagiarism is strictly prohibited. Spell check is allowed </a:t>
            </a:r>
          </a:p>
        </p:txBody>
      </p:sp>
      <p:pic>
        <p:nvPicPr>
          <p:cNvPr id="403" name="Shape 403"/>
          <p:cNvPicPr preferRelativeResize="0"/>
          <p:nvPr/>
        </p:nvPicPr>
        <p:blipFill>
          <a:blip r:embed="rId3">
            <a:alphaModFix/>
          </a:blip>
          <a:stretch>
            <a:fillRect/>
          </a:stretch>
        </p:blipFill>
        <p:spPr>
          <a:xfrm>
            <a:off x="10076773" y="5273725"/>
            <a:ext cx="2115225" cy="1584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sp>
        <p:nvSpPr>
          <p:cNvPr id="409" name="Shape 409"/>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Job Seeking Skills</a:t>
            </a:r>
          </a:p>
        </p:txBody>
      </p:sp>
      <p:sp>
        <p:nvSpPr>
          <p:cNvPr id="410" name="Shape 410"/>
          <p:cNvSpPr txBox="1"/>
          <p:nvPr>
            <p:ph idx="1" type="body"/>
          </p:nvPr>
        </p:nvSpPr>
        <p:spPr>
          <a:xfrm>
            <a:off x="913875" y="1732450"/>
            <a:ext cx="10353900" cy="4058700"/>
          </a:xfrm>
          <a:prstGeom prst="rect">
            <a:avLst/>
          </a:prstGeom>
        </p:spPr>
        <p:txBody>
          <a:bodyPr anchorCtr="0" anchor="t" bIns="91425" lIns="91425" rIns="91425" tIns="91425">
            <a:noAutofit/>
          </a:bodyPr>
          <a:lstStyle/>
          <a:p>
            <a:pPr indent="-228600" lvl="0" marL="457200" rtl="0">
              <a:spcBef>
                <a:spcPts val="0"/>
              </a:spcBef>
            </a:pPr>
            <a:r>
              <a:rPr lang="en-US"/>
              <a:t>Competitors shall apply for any health related position for which they are trained or are being trained. </a:t>
            </a:r>
          </a:p>
          <a:p>
            <a:pPr indent="-228600" lvl="0" marL="457200" rtl="0">
              <a:spcBef>
                <a:spcPts val="0"/>
              </a:spcBef>
            </a:pPr>
            <a:r>
              <a:rPr lang="en-US"/>
              <a:t>Competitors will prepare a cover letter and resume, along with two additional copies</a:t>
            </a:r>
          </a:p>
          <a:p>
            <a:pPr indent="-228600" lvl="0" marL="457200" rtl="0">
              <a:spcBef>
                <a:spcPts val="0"/>
              </a:spcBef>
            </a:pPr>
            <a:r>
              <a:rPr lang="en-US"/>
              <a:t>Competitors will complete an application at competition</a:t>
            </a:r>
          </a:p>
          <a:p>
            <a:pPr indent="0" lvl="0" marL="0" rtl="0">
              <a:spcBef>
                <a:spcPts val="0"/>
              </a:spcBef>
              <a:buNone/>
            </a:pPr>
            <a:r>
              <a:t/>
            </a:r>
            <a:endParaRPr/>
          </a:p>
          <a:p>
            <a:pPr indent="0" lvl="0" marL="0" rtl="0">
              <a:spcBef>
                <a:spcPts val="0"/>
              </a:spcBef>
              <a:buNone/>
            </a:pPr>
            <a:r>
              <a:rPr lang="en-US"/>
              <a:t>Students that are neat and have good interpersonal skills will do well in this event. If you have ever had a job interview, this might be a good event to start with!</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Health Career Photography</a:t>
            </a:r>
          </a:p>
        </p:txBody>
      </p:sp>
      <p:sp>
        <p:nvSpPr>
          <p:cNvPr id="417" name="Shape 417"/>
          <p:cNvSpPr txBox="1"/>
          <p:nvPr>
            <p:ph idx="1" type="body"/>
          </p:nvPr>
        </p:nvSpPr>
        <p:spPr>
          <a:xfrm>
            <a:off x="435424" y="1732450"/>
            <a:ext cx="11492400" cy="4058700"/>
          </a:xfrm>
          <a:prstGeom prst="rect">
            <a:avLst/>
          </a:prstGeom>
        </p:spPr>
        <p:txBody>
          <a:bodyPr anchorCtr="0" anchor="t" bIns="91425" lIns="91425" rIns="91425" tIns="91425">
            <a:noAutofit/>
          </a:bodyPr>
          <a:lstStyle/>
          <a:p>
            <a:pPr indent="-228600" lvl="0" marL="457200" rtl="0">
              <a:spcBef>
                <a:spcPts val="0"/>
              </a:spcBef>
            </a:pPr>
            <a:r>
              <a:rPr lang="en-US"/>
              <a:t>Competitors will use digital photography to illustrate various health professions. </a:t>
            </a:r>
          </a:p>
          <a:p>
            <a:pPr indent="-228600" lvl="0" marL="457200" rtl="0">
              <a:spcBef>
                <a:spcPts val="0"/>
              </a:spcBef>
            </a:pPr>
            <a:r>
              <a:rPr lang="en-US"/>
              <a:t>Competitors will photograph </a:t>
            </a:r>
            <a:r>
              <a:rPr b="1" lang="en-US"/>
              <a:t>three</a:t>
            </a:r>
            <a:r>
              <a:rPr lang="en-US"/>
              <a:t> </a:t>
            </a:r>
            <a:r>
              <a:rPr b="1" lang="en-US"/>
              <a:t>different health professionals</a:t>
            </a:r>
            <a:r>
              <a:rPr lang="en-US"/>
              <a:t> performing an aspect of their job, edit the photos using computer software technology as needed, provide a written description of the career and then may present their three printed pictures to a panel of judges.</a:t>
            </a:r>
          </a:p>
          <a:p>
            <a:pPr indent="-228600" lvl="0" marL="457200" rtl="0">
              <a:spcBef>
                <a:spcPts val="0"/>
              </a:spcBef>
            </a:pPr>
            <a:r>
              <a:rPr lang="en-US"/>
              <a:t>Photos should portray something about the profession or the skills of the professional. </a:t>
            </a:r>
          </a:p>
          <a:p>
            <a:pPr indent="-228600" lvl="0" marL="457200" rtl="0">
              <a:spcBef>
                <a:spcPts val="0"/>
              </a:spcBef>
            </a:pPr>
            <a:r>
              <a:rPr lang="en-US"/>
              <a:t>By looking at the photo, an observer should be able to clearly tell which health profession is being portrayed. </a:t>
            </a:r>
          </a:p>
          <a:p>
            <a:pPr indent="-228600" lvl="0" marL="457200" rtl="0">
              <a:spcBef>
                <a:spcPts val="0"/>
              </a:spcBef>
            </a:pPr>
            <a:r>
              <a:rPr lang="en-US"/>
              <a:t>Photos of only medical “procedures” or “Human body parts” with no supporting career reference, and photos including the competitor DO NOT meet the guideline requirements. </a:t>
            </a:r>
          </a:p>
          <a:p>
            <a:pPr indent="0" lvl="0" marL="0">
              <a:spcBef>
                <a:spcPts val="0"/>
              </a:spcBef>
              <a:buNone/>
            </a:pPr>
            <a:r>
              <a:rPr lang="en-US"/>
              <a:t>Students that like to take pictures will do well in this event. Must be able to get into 3 different types of offices/professions to take pictures, in areas such as local hospitals.</a:t>
            </a:r>
          </a:p>
        </p:txBody>
      </p:sp>
      <p:pic>
        <p:nvPicPr>
          <p:cNvPr id="418" name="Shape 418"/>
          <p:cNvPicPr preferRelativeResize="0"/>
          <p:nvPr/>
        </p:nvPicPr>
        <p:blipFill>
          <a:blip r:embed="rId3">
            <a:alphaModFix/>
          </a:blip>
          <a:stretch>
            <a:fillRect/>
          </a:stretch>
        </p:blipFill>
        <p:spPr>
          <a:xfrm>
            <a:off x="9746648" y="5484025"/>
            <a:ext cx="2445349" cy="13739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sp>
        <p:nvSpPr>
          <p:cNvPr id="424" name="Shape 424"/>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Prepared Speaking event</a:t>
            </a:r>
          </a:p>
        </p:txBody>
      </p:sp>
      <p:sp>
        <p:nvSpPr>
          <p:cNvPr id="425" name="Shape 425"/>
          <p:cNvSpPr txBox="1"/>
          <p:nvPr>
            <p:ph idx="1" type="body"/>
          </p:nvPr>
        </p:nvSpPr>
        <p:spPr>
          <a:xfrm>
            <a:off x="913795" y="1732449"/>
            <a:ext cx="10353900" cy="4058700"/>
          </a:xfrm>
          <a:prstGeom prst="rect">
            <a:avLst/>
          </a:prstGeom>
        </p:spPr>
        <p:txBody>
          <a:bodyPr anchorCtr="0" anchor="t" bIns="91425" lIns="91425" rIns="91425" tIns="91425">
            <a:noAutofit/>
          </a:bodyPr>
          <a:lstStyle/>
          <a:p>
            <a:pPr indent="-228600" lvl="0" marL="457200" rtl="0">
              <a:spcBef>
                <a:spcPts val="0"/>
              </a:spcBef>
            </a:pPr>
            <a:r>
              <a:rPr lang="en-US"/>
              <a:t>Competitors shall develop a speech related to a selected national topic</a:t>
            </a:r>
          </a:p>
          <a:p>
            <a:pPr indent="457200" lvl="0" marL="0" rtl="0">
              <a:spcBef>
                <a:spcPts val="0"/>
              </a:spcBef>
              <a:buNone/>
            </a:pPr>
            <a:r>
              <a:rPr lang="en-US"/>
              <a:t>2016 - 2017 Topic: Leadership – Service – Engagement</a:t>
            </a:r>
          </a:p>
          <a:p>
            <a:pPr indent="-228600" lvl="0" marL="457200" rtl="0">
              <a:spcBef>
                <a:spcPts val="0"/>
              </a:spcBef>
            </a:pPr>
            <a:r>
              <a:rPr lang="en-US"/>
              <a:t>The prepared speech shall be a maximum of five (5) minutes in length</a:t>
            </a:r>
          </a:p>
          <a:p>
            <a:pPr indent="-228600" lvl="0" marL="457200" rtl="0">
              <a:spcBef>
                <a:spcPts val="0"/>
              </a:spcBef>
            </a:pPr>
            <a:r>
              <a:rPr lang="en-US"/>
              <a:t>Use of notes during the speech is permitted. Electronic notecards (on a tablet, smart phone, laptop, etc.) are permitted, but may not be shown to judges.  </a:t>
            </a:r>
          </a:p>
          <a:p>
            <a:pPr indent="0" lvl="0" marL="0" rtl="0">
              <a:spcBef>
                <a:spcPts val="0"/>
              </a:spcBef>
              <a:buNone/>
            </a:pPr>
            <a:r>
              <a:t/>
            </a:r>
            <a:endParaRPr/>
          </a:p>
          <a:p>
            <a:pPr indent="0" lvl="0" marL="0">
              <a:spcBef>
                <a:spcPts val="0"/>
              </a:spcBef>
              <a:buNone/>
            </a:pPr>
            <a:r>
              <a:rPr lang="en-US"/>
              <a:t>This event is great for students not afraid to speak in front of new people. You must be able to speak and write well, have varying tones, be in touch with your emotions and not be afraid to show them.</a:t>
            </a:r>
          </a:p>
        </p:txBody>
      </p:sp>
      <p:pic>
        <p:nvPicPr>
          <p:cNvPr id="426" name="Shape 426"/>
          <p:cNvPicPr preferRelativeResize="0"/>
          <p:nvPr/>
        </p:nvPicPr>
        <p:blipFill>
          <a:blip r:embed="rId3">
            <a:alphaModFix/>
          </a:blip>
          <a:stretch>
            <a:fillRect/>
          </a:stretch>
        </p:blipFill>
        <p:spPr>
          <a:xfrm>
            <a:off x="6941150" y="4901989"/>
            <a:ext cx="4326549" cy="19560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913795" y="0"/>
            <a:ext cx="10353900" cy="970500"/>
          </a:xfrm>
          <a:prstGeom prst="rect">
            <a:avLst/>
          </a:prstGeom>
          <a:noFill/>
          <a:ln>
            <a:noFill/>
          </a:ln>
          <a:effectLst>
            <a:outerShdw blurRad="25399">
              <a:srgbClr val="000000">
                <a:alpha val="45880"/>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lang="en-US"/>
              <a:t>Medical Reading</a:t>
            </a:r>
          </a:p>
        </p:txBody>
      </p:sp>
      <p:sp>
        <p:nvSpPr>
          <p:cNvPr id="171" name="Shape 171"/>
          <p:cNvSpPr txBox="1"/>
          <p:nvPr>
            <p:ph idx="1" type="body"/>
          </p:nvPr>
        </p:nvSpPr>
        <p:spPr>
          <a:xfrm>
            <a:off x="0" y="707404"/>
            <a:ext cx="12192000" cy="5693400"/>
          </a:xfrm>
          <a:prstGeom prst="rect">
            <a:avLst/>
          </a:prstGeom>
          <a:noFill/>
          <a:ln>
            <a:noFill/>
          </a:ln>
          <a:effectLst>
            <a:outerShdw blurRad="25399">
              <a:srgbClr val="000000">
                <a:alpha val="45880"/>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lang="en-US"/>
              <a:t>Event is a</a:t>
            </a:r>
            <a:r>
              <a:rPr b="0" i="0" lang="en-US" sz="2000" u="none" cap="none" strike="noStrike">
                <a:solidFill>
                  <a:schemeClr val="lt2"/>
                </a:solidFill>
                <a:latin typeface="Lustria"/>
                <a:ea typeface="Lustria"/>
                <a:cs typeface="Lustria"/>
                <a:sym typeface="Lustria"/>
              </a:rPr>
              <a:t>n online testing event</a:t>
            </a:r>
            <a:r>
              <a:rPr lang="en-US"/>
              <a:t>. Competitors will apply, analyze, synthesize and/or evaluate the</a:t>
            </a:r>
            <a:br>
              <a:rPr lang="en-US"/>
            </a:br>
            <a:r>
              <a:rPr lang="en-US"/>
              <a:t>reading material in a 50 item multiple choice test (10 questions per book) plus one tie-breaker essay question in 60 minutes. Written tests will measure knowledge and understanding at the recall, application and analysis levels. Higher-order thinking skills will be incorporated as appropriate.</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is good for those who can memorize information and are good at reading</a:t>
            </a:r>
            <a:r>
              <a:rPr lang="en-US"/>
              <a:t>. Books change every year and are announced in July. </a:t>
            </a:r>
          </a:p>
          <a:p>
            <a:pPr indent="-317500" lvl="0" marL="342900" marR="0" rtl="0" algn="l">
              <a:spcBef>
                <a:spcPts val="1000"/>
              </a:spcBef>
              <a:spcAft>
                <a:spcPts val="0"/>
              </a:spcAft>
              <a:buClr>
                <a:schemeClr val="lt2"/>
              </a:buClr>
              <a:buSzPct val="70000"/>
              <a:buFont typeface="Noto Sans Symbols"/>
              <a:buChar char="◈"/>
            </a:pPr>
            <a:r>
              <a:rPr lang="en-US"/>
              <a:t>5 books</a:t>
            </a:r>
          </a:p>
          <a:p>
            <a:pPr lvl="1" marR="0" rtl="0" algn="l">
              <a:spcBef>
                <a:spcPts val="1000"/>
              </a:spcBef>
              <a:spcAft>
                <a:spcPts val="0"/>
              </a:spcAft>
            </a:pPr>
            <a:r>
              <a:rPr lang="en-US"/>
              <a:t>3 medical-related nonfiction (typically one biography)</a:t>
            </a:r>
          </a:p>
          <a:p>
            <a:pPr lvl="1" marR="0" rtl="0" algn="l">
              <a:spcBef>
                <a:spcPts val="1000"/>
              </a:spcBef>
              <a:spcAft>
                <a:spcPts val="0"/>
              </a:spcAft>
            </a:pPr>
            <a:r>
              <a:rPr lang="en-US"/>
              <a:t>1 medical-related fiction</a:t>
            </a:r>
          </a:p>
          <a:p>
            <a:pPr lvl="1" marR="0" rtl="0" algn="l">
              <a:spcBef>
                <a:spcPts val="1000"/>
              </a:spcBef>
              <a:spcAft>
                <a:spcPts val="0"/>
              </a:spcAft>
            </a:pPr>
            <a:r>
              <a:rPr lang="en-US"/>
              <a:t>1 leadership nonfiction</a:t>
            </a:r>
          </a:p>
          <a:p>
            <a:pPr indent="0" lvl="0" marL="457200" marR="0" rtl="0" algn="l">
              <a:spcBef>
                <a:spcPts val="1000"/>
              </a:spcBef>
              <a:spcAft>
                <a:spcPts val="0"/>
              </a:spcAft>
              <a:buNone/>
            </a:pPr>
            <a:r>
              <a:t/>
            </a:r>
            <a:endParaRPr/>
          </a:p>
        </p:txBody>
      </p:sp>
      <p:pic>
        <p:nvPicPr>
          <p:cNvPr id="172" name="Shape 172"/>
          <p:cNvPicPr preferRelativeResize="0"/>
          <p:nvPr/>
        </p:nvPicPr>
        <p:blipFill>
          <a:blip r:embed="rId3">
            <a:alphaModFix/>
          </a:blip>
          <a:stretch>
            <a:fillRect/>
          </a:stretch>
        </p:blipFill>
        <p:spPr>
          <a:xfrm>
            <a:off x="6833699" y="3479750"/>
            <a:ext cx="4738474" cy="2631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Researched Persuasive Writing &amp; Speaking</a:t>
            </a:r>
          </a:p>
        </p:txBody>
      </p:sp>
      <p:sp>
        <p:nvSpPr>
          <p:cNvPr id="433" name="Shape 433"/>
          <p:cNvSpPr txBox="1"/>
          <p:nvPr>
            <p:ph idx="1" type="body"/>
          </p:nvPr>
        </p:nvSpPr>
        <p:spPr>
          <a:xfrm>
            <a:off x="466525" y="1580100"/>
            <a:ext cx="11414400" cy="4982400"/>
          </a:xfrm>
          <a:prstGeom prst="rect">
            <a:avLst/>
          </a:prstGeom>
        </p:spPr>
        <p:txBody>
          <a:bodyPr anchorCtr="0" anchor="t" bIns="91425" lIns="91425" rIns="91425" tIns="91425">
            <a:noAutofit/>
          </a:bodyPr>
          <a:lstStyle/>
          <a:p>
            <a:pPr indent="-228600" lvl="0" marL="457200" rtl="0">
              <a:spcBef>
                <a:spcPts val="0"/>
              </a:spcBef>
            </a:pPr>
            <a:r>
              <a:rPr lang="en-US"/>
              <a:t>Competitors shall write a paper and develop a speech in which they must take a stand, either in favor of or opposed to a health related issue.</a:t>
            </a:r>
          </a:p>
          <a:p>
            <a:pPr indent="-228600" lvl="0" marL="457200" rtl="0">
              <a:spcBef>
                <a:spcPts val="0"/>
              </a:spcBef>
            </a:pPr>
            <a:r>
              <a:rPr lang="en-US"/>
              <a:t>Competitors select one of the topics and develop a speech and written paper to reflect the position taken on the selected topic, either for or against, supporting one position or the other. </a:t>
            </a:r>
          </a:p>
          <a:p>
            <a:pPr indent="-228600" lvl="0" marL="457200" rtl="0">
              <a:spcBef>
                <a:spcPts val="0"/>
              </a:spcBef>
            </a:pPr>
            <a:r>
              <a:rPr lang="en-US"/>
              <a:t>The topics for 2016-2017 are:  Prescription Painkiller Abuse: Who’s At Fault?  SmartPhone Addiction-A Problem or a Sign of the Times?</a:t>
            </a:r>
          </a:p>
          <a:p>
            <a:pPr indent="-228600" lvl="0" marL="457200" rtl="0">
              <a:spcBef>
                <a:spcPts val="0"/>
              </a:spcBef>
            </a:pPr>
            <a:r>
              <a:rPr lang="en-US"/>
              <a:t>The body of the written research paper should be a maximum of two pages. </a:t>
            </a:r>
          </a:p>
          <a:p>
            <a:pPr indent="-228600" lvl="0" marL="457200" rtl="0">
              <a:spcBef>
                <a:spcPts val="0"/>
              </a:spcBef>
            </a:pPr>
            <a:r>
              <a:rPr lang="en-US"/>
              <a:t>The entire paper should be in Arial 12 pt. font on 8 ½ x 11 in. white paper with 1 inch side margins and 1 inch top and bottom margins. The written research paper must be typed or word-processed and double-spaced. </a:t>
            </a:r>
          </a:p>
          <a:p>
            <a:pPr indent="-228600" lvl="0" marL="457200" rtl="0">
              <a:spcBef>
                <a:spcPts val="0"/>
              </a:spcBef>
            </a:pPr>
            <a:r>
              <a:rPr lang="en-US"/>
              <a:t>The speech may or may not be worded exactly as written in the researched written paper</a:t>
            </a:r>
          </a:p>
          <a:p>
            <a:pPr indent="-228600" lvl="0" marL="457200">
              <a:spcBef>
                <a:spcPts val="0"/>
              </a:spcBef>
            </a:pPr>
            <a:r>
              <a:rPr lang="en-US"/>
              <a:t>The speech may be up to four (4) minutes in length.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type="title"/>
          </p:nvPr>
        </p:nvSpPr>
        <p:spPr>
          <a:xfrm>
            <a:off x="883645" y="0"/>
            <a:ext cx="10353900" cy="970500"/>
          </a:xfrm>
          <a:prstGeom prst="rect">
            <a:avLst/>
          </a:prstGeom>
        </p:spPr>
        <p:txBody>
          <a:bodyPr anchorCtr="0" anchor="ctr" bIns="91425" lIns="91425" rIns="91425" tIns="91425">
            <a:noAutofit/>
          </a:bodyPr>
          <a:lstStyle/>
          <a:p>
            <a:pPr lvl="0">
              <a:spcBef>
                <a:spcPts val="0"/>
              </a:spcBef>
              <a:buNone/>
            </a:pPr>
            <a:r>
              <a:rPr lang="en-US"/>
              <a:t>Biomedical Debate (Group Event)</a:t>
            </a:r>
          </a:p>
        </p:txBody>
      </p:sp>
      <p:sp>
        <p:nvSpPr>
          <p:cNvPr id="440" name="Shape 440"/>
          <p:cNvSpPr txBox="1"/>
          <p:nvPr>
            <p:ph idx="1" type="body"/>
          </p:nvPr>
        </p:nvSpPr>
        <p:spPr>
          <a:xfrm>
            <a:off x="35399" y="898924"/>
            <a:ext cx="12121200" cy="5350200"/>
          </a:xfrm>
          <a:prstGeom prst="rect">
            <a:avLst/>
          </a:prstGeom>
        </p:spPr>
        <p:txBody>
          <a:bodyPr anchorCtr="0" anchor="t" bIns="91425" lIns="91425" rIns="91425" tIns="91425">
            <a:noAutofit/>
          </a:bodyPr>
          <a:lstStyle/>
          <a:p>
            <a:pPr indent="-228600" lvl="0" marL="457200" rtl="0">
              <a:spcBef>
                <a:spcPts val="0"/>
              </a:spcBef>
            </a:pPr>
            <a:r>
              <a:rPr lang="en-US"/>
              <a:t>This event consists of two rounds, a written first round and then a second round in which competitors debate. The topics for the debate will be announced annually so be on the lookout for the topics that will be on the official HOSA website. Competitors will have the opportunity to research the biomedical topic and then debate against other groups in front of a judge. Round one will be a 50 multiple choice test that will take 60 minutes. </a:t>
            </a:r>
          </a:p>
          <a:p>
            <a:pPr indent="-228600" lvl="0" marL="457200" rtl="0">
              <a:spcBef>
                <a:spcPts val="0"/>
              </a:spcBef>
            </a:pPr>
            <a:r>
              <a:rPr lang="en-US"/>
              <a:t>Teams would have two (2) minutes to prepare outside the competition room. At least three (3) team members must speak in the debate.</a:t>
            </a:r>
          </a:p>
          <a:p>
            <a:pPr indent="-228600" lvl="0" marL="457200" rtl="0">
              <a:spcBef>
                <a:spcPts val="0"/>
              </a:spcBef>
            </a:pPr>
            <a:r>
              <a:rPr lang="en-US"/>
              <a:t>Teams will be permitted to bring prepared materials (Containers/folders with notes, printed pages, books and bound materials) to the presentation area in hard copy only.</a:t>
            </a:r>
          </a:p>
          <a:p>
            <a:pPr indent="-228600" lvl="0" marL="457200" rtl="0">
              <a:spcBef>
                <a:spcPts val="0"/>
              </a:spcBef>
            </a:pPr>
            <a:r>
              <a:rPr lang="en-US"/>
              <a:t>Students who are good at arguing or are in debate should take this event, this is event requires lots of coordination and practice so all members must have lots of free time. </a:t>
            </a:r>
          </a:p>
          <a:p>
            <a:pPr indent="0" lvl="0" marL="0" rtl="0">
              <a:spcBef>
                <a:spcPts val="0"/>
              </a:spcBef>
              <a:buNone/>
            </a:pPr>
            <a:r>
              <a:t/>
            </a:r>
            <a:endParaRPr/>
          </a:p>
          <a:p>
            <a:pPr indent="0" lvl="0" marL="0" rtl="0">
              <a:spcBef>
                <a:spcPts val="0"/>
              </a:spcBef>
              <a:buNone/>
            </a:pPr>
            <a:r>
              <a:rPr lang="en-US"/>
              <a:t>Study material: </a:t>
            </a:r>
          </a:p>
          <a:p>
            <a:pPr indent="-228600" lvl="0" marL="457200" rtl="0">
              <a:spcBef>
                <a:spcPts val="0"/>
              </a:spcBef>
            </a:pPr>
            <a:r>
              <a:rPr lang="en-US"/>
              <a:t>For the official format of the debate </a:t>
            </a:r>
            <a:r>
              <a:rPr lang="en-US" u="sng">
                <a:solidFill>
                  <a:schemeClr val="hlink"/>
                </a:solidFill>
                <a:hlinkClick r:id="rId3"/>
              </a:rPr>
              <a:t>http://www.hosa.org/sites/default/files/BD%2016%20final_0.pdf</a:t>
            </a:r>
          </a:p>
          <a:p>
            <a:pPr indent="-228600" lvl="0" marL="457200" rtl="0">
              <a:spcBef>
                <a:spcPts val="0"/>
              </a:spcBef>
            </a:pPr>
            <a:r>
              <a:rPr lang="en-US"/>
              <a:t>https://www.boundless.com/economics/textbooks/boundless-economicstextbook/health-care-economics-35/introducing-health-care-economics- 135/different-health-care-systems-around-the-world-533-12630/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sp>
        <p:nvSpPr>
          <p:cNvPr id="446" name="Shape 446"/>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Community Awareness Event </a:t>
            </a:r>
          </a:p>
        </p:txBody>
      </p:sp>
      <p:sp>
        <p:nvSpPr>
          <p:cNvPr id="447" name="Shape 447"/>
          <p:cNvSpPr txBox="1"/>
          <p:nvPr>
            <p:ph idx="1" type="body"/>
          </p:nvPr>
        </p:nvSpPr>
        <p:spPr>
          <a:xfrm>
            <a:off x="0" y="1732450"/>
            <a:ext cx="12192000" cy="5125500"/>
          </a:xfrm>
          <a:prstGeom prst="rect">
            <a:avLst/>
          </a:prstGeom>
        </p:spPr>
        <p:txBody>
          <a:bodyPr anchorCtr="0" anchor="t" bIns="91425" lIns="91425" rIns="91425" tIns="91425">
            <a:noAutofit/>
          </a:bodyPr>
          <a:lstStyle/>
          <a:p>
            <a:pPr indent="-228600" lvl="0" marL="457200" rtl="0">
              <a:spcBef>
                <a:spcPts val="0"/>
              </a:spcBef>
            </a:pPr>
            <a:r>
              <a:rPr lang="en-US"/>
              <a:t>This event consists of students working to develop a project to benefit the community</a:t>
            </a:r>
          </a:p>
          <a:p>
            <a:pPr indent="-228600" lvl="0" marL="457200" rtl="0">
              <a:spcBef>
                <a:spcPts val="0"/>
              </a:spcBef>
            </a:pPr>
            <a:r>
              <a:rPr lang="en-US"/>
              <a:t>Addresses one specific health or safety issue</a:t>
            </a:r>
          </a:p>
          <a:p>
            <a:pPr indent="-228600" lvl="0" marL="457200" rtl="0">
              <a:spcBef>
                <a:spcPts val="0"/>
              </a:spcBef>
            </a:pPr>
            <a:r>
              <a:rPr lang="en-US"/>
              <a:t>Should have a direct relationship to the organization’s purposes </a:t>
            </a:r>
          </a:p>
          <a:p>
            <a:pPr indent="-228600" lvl="0" marL="457200" rtl="0">
              <a:spcBef>
                <a:spcPts val="0"/>
              </a:spcBef>
            </a:pPr>
            <a:r>
              <a:rPr lang="en-US"/>
              <a:t>Activities are planned to make the community aware and documented</a:t>
            </a:r>
          </a:p>
          <a:p>
            <a:pPr indent="-228600" lvl="0" marL="457200">
              <a:spcBef>
                <a:spcPts val="0"/>
              </a:spcBef>
            </a:pPr>
            <a:r>
              <a:rPr lang="en-US"/>
              <a:t>Team of 2-4 competitors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Creative Problem Solving</a:t>
            </a:r>
          </a:p>
        </p:txBody>
      </p:sp>
      <p:sp>
        <p:nvSpPr>
          <p:cNvPr id="454" name="Shape 454"/>
          <p:cNvSpPr txBox="1"/>
          <p:nvPr>
            <p:ph idx="1" type="body"/>
          </p:nvPr>
        </p:nvSpPr>
        <p:spPr>
          <a:xfrm>
            <a:off x="913795" y="1732449"/>
            <a:ext cx="10353900" cy="4058700"/>
          </a:xfrm>
          <a:prstGeom prst="rect">
            <a:avLst/>
          </a:prstGeom>
        </p:spPr>
        <p:txBody>
          <a:bodyPr anchorCtr="0" anchor="t" bIns="91425" lIns="91425" rIns="91425" tIns="91425">
            <a:noAutofit/>
          </a:bodyPr>
          <a:lstStyle/>
          <a:p>
            <a:pPr indent="-228600" lvl="0" marL="457200" rtl="0">
              <a:spcBef>
                <a:spcPts val="0"/>
              </a:spcBef>
            </a:pPr>
            <a:r>
              <a:rPr lang="en-US"/>
              <a:t>Two rounds of competition</a:t>
            </a:r>
          </a:p>
          <a:p>
            <a:pPr indent="-228600" lvl="0" marL="457200" rtl="0">
              <a:spcBef>
                <a:spcPts val="0"/>
              </a:spcBef>
            </a:pPr>
            <a:r>
              <a:rPr lang="en-US"/>
              <a:t>Round one: written test evaluating competitors’ understanding</a:t>
            </a:r>
          </a:p>
          <a:p>
            <a:pPr indent="-228600" lvl="1" marL="914400" rtl="0">
              <a:spcBef>
                <a:spcPts val="0"/>
              </a:spcBef>
            </a:pPr>
            <a:r>
              <a:rPr lang="en-US"/>
              <a:t>Creative Problem Solving 101, Creative Thinkering</a:t>
            </a:r>
          </a:p>
          <a:p>
            <a:pPr indent="-228600" lvl="0" marL="457200" rtl="0">
              <a:spcBef>
                <a:spcPts val="0"/>
              </a:spcBef>
            </a:pPr>
            <a:r>
              <a:rPr lang="en-US"/>
              <a:t>Top scoring teams then move onto round two</a:t>
            </a:r>
          </a:p>
          <a:p>
            <a:pPr indent="-228600" lvl="1" marL="914400" rtl="0">
              <a:spcBef>
                <a:spcPts val="0"/>
              </a:spcBef>
            </a:pPr>
            <a:r>
              <a:rPr lang="en-US"/>
              <a:t>Given a problem related to HOSA or the community</a:t>
            </a:r>
          </a:p>
          <a:p>
            <a:pPr indent="-228600" lvl="1" marL="914400" rtl="0">
              <a:spcBef>
                <a:spcPts val="0"/>
              </a:spcBef>
            </a:pPr>
            <a:r>
              <a:rPr lang="en-US"/>
              <a:t>Given 30 minutes to analyze problem with team</a:t>
            </a:r>
          </a:p>
          <a:p>
            <a:pPr indent="-228600" lvl="1" marL="914400">
              <a:spcBef>
                <a:spcPts val="0"/>
              </a:spcBef>
            </a:pPr>
            <a:r>
              <a:rPr lang="en-US"/>
              <a:t>Eight minutes to present solution to judges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Forensic Medicine</a:t>
            </a:r>
          </a:p>
        </p:txBody>
      </p:sp>
      <p:sp>
        <p:nvSpPr>
          <p:cNvPr id="461" name="Shape 461"/>
          <p:cNvSpPr txBox="1"/>
          <p:nvPr>
            <p:ph idx="1" type="body"/>
          </p:nvPr>
        </p:nvSpPr>
        <p:spPr>
          <a:xfrm>
            <a:off x="913795" y="1732449"/>
            <a:ext cx="10353900" cy="4058700"/>
          </a:xfrm>
          <a:prstGeom prst="rect">
            <a:avLst/>
          </a:prstGeom>
        </p:spPr>
        <p:txBody>
          <a:bodyPr anchorCtr="0" anchor="t" bIns="91425" lIns="91425" rIns="91425" tIns="91425">
            <a:noAutofit/>
          </a:bodyPr>
          <a:lstStyle/>
          <a:p>
            <a:pPr indent="-228600" lvl="0" marL="457200" rtl="0">
              <a:spcBef>
                <a:spcPts val="0"/>
              </a:spcBef>
            </a:pPr>
            <a:r>
              <a:rPr lang="en-US"/>
              <a:t>Two rounds of competition</a:t>
            </a:r>
          </a:p>
          <a:p>
            <a:pPr indent="-228600" lvl="0" marL="457200" rtl="0">
              <a:spcBef>
                <a:spcPts val="0"/>
              </a:spcBef>
            </a:pPr>
            <a:r>
              <a:rPr lang="en-US"/>
              <a:t>Round One: written test</a:t>
            </a:r>
          </a:p>
          <a:p>
            <a:pPr indent="-228600" lvl="0" marL="457200" rtl="0">
              <a:spcBef>
                <a:spcPts val="0"/>
              </a:spcBef>
            </a:pPr>
            <a:r>
              <a:rPr lang="en-US"/>
              <a:t>Round Two:</a:t>
            </a:r>
          </a:p>
          <a:p>
            <a:pPr indent="-228600" lvl="1" marL="914400" rtl="0">
              <a:spcBef>
                <a:spcPts val="0"/>
              </a:spcBef>
            </a:pPr>
            <a:r>
              <a:rPr lang="en-US"/>
              <a:t>Given a case study</a:t>
            </a:r>
          </a:p>
          <a:p>
            <a:pPr indent="-228600" lvl="1" marL="914400" rtl="0">
              <a:spcBef>
                <a:spcPts val="0"/>
              </a:spcBef>
            </a:pPr>
            <a:r>
              <a:rPr lang="en-US"/>
              <a:t>Will have six minutes to analyze a case study</a:t>
            </a:r>
          </a:p>
          <a:p>
            <a:pPr indent="-228600" lvl="1" marL="914400">
              <a:spcBef>
                <a:spcPts val="0"/>
              </a:spcBef>
            </a:pPr>
            <a:r>
              <a:rPr lang="en-US"/>
              <a:t>Given 30 minutes to write their conclusions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Health Career Display/Health Education</a:t>
            </a:r>
          </a:p>
        </p:txBody>
      </p:sp>
      <p:sp>
        <p:nvSpPr>
          <p:cNvPr id="468" name="Shape 468"/>
          <p:cNvSpPr txBox="1"/>
          <p:nvPr>
            <p:ph idx="1" type="body"/>
          </p:nvPr>
        </p:nvSpPr>
        <p:spPr>
          <a:xfrm>
            <a:off x="913795" y="1732449"/>
            <a:ext cx="10353900" cy="4058700"/>
          </a:xfrm>
          <a:prstGeom prst="rect">
            <a:avLst/>
          </a:prstGeom>
        </p:spPr>
        <p:txBody>
          <a:bodyPr anchorCtr="0" anchor="t" bIns="91425" lIns="91425" rIns="91425" tIns="91425">
            <a:noAutofit/>
          </a:bodyPr>
          <a:lstStyle/>
          <a:p>
            <a:pPr indent="-228600" lvl="0" marL="457200" rtl="0">
              <a:spcBef>
                <a:spcPts val="0"/>
              </a:spcBef>
            </a:pPr>
            <a:r>
              <a:rPr lang="en-US"/>
              <a:t>Two competitors create a visual display relating to a specific career or career cluster in health</a:t>
            </a:r>
          </a:p>
          <a:p>
            <a:pPr indent="-228600" lvl="0" marL="457200" rtl="0">
              <a:spcBef>
                <a:spcPts val="0"/>
              </a:spcBef>
            </a:pPr>
            <a:r>
              <a:rPr lang="en-US"/>
              <a:t>Consists of two rounds of competition</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US"/>
              <a:t>Health Education:</a:t>
            </a:r>
          </a:p>
          <a:p>
            <a:pPr indent="-228600" lvl="0" marL="457200" rtl="0">
              <a:spcBef>
                <a:spcPts val="0"/>
              </a:spcBef>
            </a:pPr>
            <a:r>
              <a:rPr lang="en-US"/>
              <a:t>Team of 2-4 members </a:t>
            </a:r>
          </a:p>
          <a:p>
            <a:pPr indent="-228600" lvl="0" marL="457200" rtl="0">
              <a:spcBef>
                <a:spcPts val="0"/>
              </a:spcBef>
            </a:pPr>
            <a:r>
              <a:rPr lang="en-US"/>
              <a:t>Prepare a lesson on a health-related concept and evaluate results</a:t>
            </a:r>
          </a:p>
          <a:p>
            <a:pPr indent="-228600" lvl="0" marL="457200" rtl="0">
              <a:spcBef>
                <a:spcPts val="0"/>
              </a:spcBef>
            </a:pPr>
            <a:r>
              <a:rPr lang="en-US"/>
              <a:t>Must include use of presentation tools such as student-made video</a:t>
            </a:r>
          </a:p>
          <a:p>
            <a:pPr indent="0" lvl="0" marL="0" rtl="0">
              <a:spcBef>
                <a:spcPts val="0"/>
              </a:spcBef>
              <a:buNone/>
            </a:pPr>
            <a:r>
              <a:t/>
            </a:r>
            <a:endParaRPr/>
          </a:p>
          <a:p>
            <a:pPr indent="0" lvl="0" marL="0">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sp>
        <p:nvSpPr>
          <p:cNvPr id="474" name="Shape 474"/>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Hosa Bowl/Medical Innovation</a:t>
            </a:r>
          </a:p>
        </p:txBody>
      </p:sp>
      <p:sp>
        <p:nvSpPr>
          <p:cNvPr id="475" name="Shape 475"/>
          <p:cNvSpPr txBox="1"/>
          <p:nvPr>
            <p:ph idx="1" type="body"/>
          </p:nvPr>
        </p:nvSpPr>
        <p:spPr>
          <a:xfrm>
            <a:off x="913795" y="1732449"/>
            <a:ext cx="10353900" cy="4058700"/>
          </a:xfrm>
          <a:prstGeom prst="rect">
            <a:avLst/>
          </a:prstGeom>
        </p:spPr>
        <p:txBody>
          <a:bodyPr anchorCtr="0" anchor="t" bIns="91425" lIns="91425" rIns="91425" tIns="91425">
            <a:noAutofit/>
          </a:bodyPr>
          <a:lstStyle/>
          <a:p>
            <a:pPr indent="-228600" lvl="0" marL="457200" rtl="0">
              <a:spcBef>
                <a:spcPts val="0"/>
              </a:spcBef>
            </a:pPr>
            <a:r>
              <a:rPr lang="en-US"/>
              <a:t>3-4 members</a:t>
            </a:r>
          </a:p>
          <a:p>
            <a:pPr indent="-228600" lvl="0" marL="457200" rtl="0">
              <a:spcBef>
                <a:spcPts val="0"/>
              </a:spcBef>
            </a:pPr>
            <a:r>
              <a:rPr lang="en-US"/>
              <a:t>Two rounds</a:t>
            </a:r>
          </a:p>
          <a:p>
            <a:pPr indent="-228600" lvl="0" marL="457200" rtl="0">
              <a:spcBef>
                <a:spcPts val="0"/>
              </a:spcBef>
            </a:pPr>
            <a:r>
              <a:rPr lang="en-US"/>
              <a:t>Round One: written test</a:t>
            </a:r>
          </a:p>
          <a:p>
            <a:pPr indent="-228600" lvl="0" marL="457200" rtl="0">
              <a:spcBef>
                <a:spcPts val="0"/>
              </a:spcBef>
            </a:pPr>
            <a:r>
              <a:rPr lang="en-US"/>
              <a:t>Round Two: answer questions</a:t>
            </a:r>
          </a:p>
          <a:p>
            <a:pPr indent="-228600" lvl="0" marL="457200" rtl="0">
              <a:spcBef>
                <a:spcPts val="0"/>
              </a:spcBef>
            </a:pPr>
            <a:r>
              <a:rPr lang="en-US"/>
              <a:t>Winners will be determined by a series of elimination rounds</a:t>
            </a:r>
          </a:p>
          <a:p>
            <a:pPr indent="-228600" lvl="0" marL="457200" rtl="0">
              <a:spcBef>
                <a:spcPts val="0"/>
              </a:spcBef>
            </a:pPr>
            <a:r>
              <a:rPr lang="en-US"/>
              <a:t>Section winners play in final rounds to determine top three teams</a:t>
            </a:r>
          </a:p>
          <a:p>
            <a:pPr indent="0" lvl="0" marL="0" rtl="0">
              <a:spcBef>
                <a:spcPts val="0"/>
              </a:spcBef>
              <a:buNone/>
            </a:pPr>
            <a:r>
              <a:t/>
            </a:r>
            <a:endParaRPr/>
          </a:p>
          <a:p>
            <a:pPr indent="0" lvl="0" marL="0" rtl="0">
              <a:spcBef>
                <a:spcPts val="0"/>
              </a:spcBef>
              <a:buNone/>
            </a:pPr>
            <a:r>
              <a:rPr lang="en-US"/>
              <a:t>Medical Innovation</a:t>
            </a:r>
          </a:p>
          <a:p>
            <a:pPr indent="-228600" lvl="0" marL="457200" rtl="0">
              <a:spcBef>
                <a:spcPts val="0"/>
              </a:spcBef>
            </a:pPr>
            <a:r>
              <a:rPr lang="en-US"/>
              <a:t>2-4 competitors</a:t>
            </a:r>
          </a:p>
          <a:p>
            <a:pPr indent="-228600" lvl="0" marL="457200" rtl="0">
              <a:spcBef>
                <a:spcPts val="0"/>
              </a:spcBef>
            </a:pPr>
            <a:r>
              <a:rPr lang="en-US"/>
              <a:t>Demonstration of a medical innovation</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type="title"/>
          </p:nvPr>
        </p:nvSpPr>
        <p:spPr>
          <a:xfrm>
            <a:off x="913795" y="609600"/>
            <a:ext cx="10353900" cy="970500"/>
          </a:xfrm>
          <a:prstGeom prst="rect">
            <a:avLst/>
          </a:prstGeom>
        </p:spPr>
        <p:txBody>
          <a:bodyPr anchorCtr="0" anchor="ctr" bIns="91425" lIns="91425" rIns="91425" tIns="91425">
            <a:noAutofit/>
          </a:bodyPr>
          <a:lstStyle/>
          <a:p>
            <a:pPr lvl="0">
              <a:spcBef>
                <a:spcPts val="0"/>
              </a:spcBef>
              <a:buNone/>
            </a:pPr>
            <a:r>
              <a:rPr lang="en-US"/>
              <a:t>Parliamentary Procedure/PSA</a:t>
            </a:r>
          </a:p>
        </p:txBody>
      </p:sp>
      <p:sp>
        <p:nvSpPr>
          <p:cNvPr id="482" name="Shape 482"/>
          <p:cNvSpPr txBox="1"/>
          <p:nvPr>
            <p:ph idx="1" type="body"/>
          </p:nvPr>
        </p:nvSpPr>
        <p:spPr>
          <a:xfrm>
            <a:off x="913795" y="1732449"/>
            <a:ext cx="10353900" cy="4058700"/>
          </a:xfrm>
          <a:prstGeom prst="rect">
            <a:avLst/>
          </a:prstGeom>
        </p:spPr>
        <p:txBody>
          <a:bodyPr anchorCtr="0" anchor="t" bIns="91425" lIns="91425" rIns="91425" tIns="91425">
            <a:noAutofit/>
          </a:bodyPr>
          <a:lstStyle/>
          <a:p>
            <a:pPr indent="-228600" lvl="0" marL="457200" rtl="0">
              <a:spcBef>
                <a:spcPts val="0"/>
              </a:spcBef>
            </a:pPr>
            <a:r>
              <a:rPr lang="en-US"/>
              <a:t>Two rounds of competition</a:t>
            </a:r>
          </a:p>
          <a:p>
            <a:pPr indent="-228600" lvl="0" marL="457200" rtl="0">
              <a:spcBef>
                <a:spcPts val="0"/>
              </a:spcBef>
            </a:pPr>
            <a:r>
              <a:rPr lang="en-US"/>
              <a:t>Round one is a test</a:t>
            </a:r>
          </a:p>
          <a:p>
            <a:pPr indent="-228600" lvl="0" marL="457200" rtl="0">
              <a:spcBef>
                <a:spcPts val="0"/>
              </a:spcBef>
            </a:pPr>
            <a:r>
              <a:rPr lang="en-US"/>
              <a:t>Round two: </a:t>
            </a:r>
          </a:p>
          <a:p>
            <a:pPr indent="-228600" lvl="1" marL="914400" rtl="0">
              <a:spcBef>
                <a:spcPts val="0"/>
              </a:spcBef>
            </a:pPr>
            <a:r>
              <a:rPr lang="en-US"/>
              <a:t>Given a secret problem with motions to perform during the meeting</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US"/>
              <a:t>PSA:</a:t>
            </a:r>
          </a:p>
          <a:p>
            <a:pPr indent="-228600" lvl="0" marL="457200" rtl="0">
              <a:spcBef>
                <a:spcPts val="0"/>
              </a:spcBef>
            </a:pPr>
            <a:r>
              <a:rPr lang="en-US"/>
              <a:t>3-6 members</a:t>
            </a:r>
          </a:p>
          <a:p>
            <a:pPr indent="-228600" lvl="0" marL="457200" rtl="0">
              <a:spcBef>
                <a:spcPts val="0"/>
              </a:spcBef>
            </a:pPr>
            <a:r>
              <a:rPr lang="en-US"/>
              <a:t>30 second PSA video</a:t>
            </a:r>
          </a:p>
          <a:p>
            <a:pPr indent="-228600" lvl="0" marL="457200" rtl="0">
              <a:spcBef>
                <a:spcPts val="0"/>
              </a:spcBef>
            </a:pPr>
            <a:r>
              <a:rPr lang="en-US"/>
              <a:t>Round One: viewing of the PSA by judges</a:t>
            </a:r>
          </a:p>
          <a:p>
            <a:pPr indent="-228600" lvl="0" marL="457200">
              <a:spcBef>
                <a:spcPts val="0"/>
              </a:spcBef>
            </a:pPr>
            <a:r>
              <a:rPr lang="en-US"/>
              <a:t>Round Two: presentation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913795" y="96033"/>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Medical Terminology</a:t>
            </a:r>
          </a:p>
        </p:txBody>
      </p:sp>
      <p:sp>
        <p:nvSpPr>
          <p:cNvPr id="178" name="Shape 178"/>
          <p:cNvSpPr txBox="1"/>
          <p:nvPr>
            <p:ph idx="1" type="body"/>
          </p:nvPr>
        </p:nvSpPr>
        <p:spPr>
          <a:xfrm>
            <a:off x="0" y="926925"/>
            <a:ext cx="12192000" cy="5931072"/>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shall be a written examination dealing with selected terms common to health and others unique to the varied health specialties. Competitors shall be expected to recognize, identify, define, interpret and apply these terms in a 100 item multiple choice test. You will also be expected to know suffixes, prefixes and roots as well as occupations in the medical field.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is a good test for people who can memorize lots of information pertaining to medical terms that are applied to the general profession. This is for anyone interested in the medical field and is good at studying ahead of time, as there will be a lot of information to absorb.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Reading Material: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 </a:t>
            </a:r>
            <a:r>
              <a:rPr b="1" i="0" lang="en-US" sz="2000" u="none" cap="none" strike="noStrike">
                <a:solidFill>
                  <a:schemeClr val="lt2"/>
                </a:solidFill>
                <a:latin typeface="Lustria"/>
                <a:ea typeface="Lustria"/>
                <a:cs typeface="Lustria"/>
                <a:sym typeface="Lustria"/>
              </a:rPr>
              <a:t>Ehrlich, Ann. Medical Terminology for Health Professions, Cengage Learning. Latest Edition.</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 Taber's Cyclopedic Medical Dictionary. Edited by Donald Venes and Clayton L. Thomas, M.D. F.A. Davis Company, Latest edition.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 Stedman’s Medical Terminology. Edited by Judi Nath, Lippincott Williams &amp; Wilkins, Latest edition. </a:t>
            </a: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913795" y="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Medical Law and Ethics</a:t>
            </a:r>
          </a:p>
        </p:txBody>
      </p:sp>
      <p:sp>
        <p:nvSpPr>
          <p:cNvPr id="184" name="Shape 184"/>
          <p:cNvSpPr txBox="1"/>
          <p:nvPr>
            <p:ph idx="1" type="body"/>
          </p:nvPr>
        </p:nvSpPr>
        <p:spPr>
          <a:xfrm>
            <a:off x="0" y="970450"/>
            <a:ext cx="10071651" cy="5776713"/>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will be a 100 item multiple choice written exam with an essay tie-breaker question. This test will consists of questions pertaining to laws and ethical situations surrounding the medical field and students will be given 90 minutes to complete the examination. Tiebreaker will consist of an essay over medical law and ethics and its importance.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Questions will measure knowledge at the recall, application and analysis levels. Each test will be related to a specific career or specialty area from within the health care community or related information that applies to several health specialties. This requires a lot of memorization skills as well as reading skills.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is a good event to choose for anyone who is interested in law and its pertinence to the medical field. It is somewhat competitive and does require a lot of time and effort.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Medical Law and Ethics, 4th Edition by Bonnie F. Fremgen, University of Notre Dame</a:t>
            </a: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descr="Image result for medical law and ethics books" id="185" name="Shape 185"/>
          <p:cNvPicPr preferRelativeResize="0"/>
          <p:nvPr/>
        </p:nvPicPr>
        <p:blipFill rotWithShape="1">
          <a:blip r:embed="rId3">
            <a:alphaModFix/>
          </a:blip>
          <a:srcRect b="0" l="0" r="0" t="0"/>
          <a:stretch/>
        </p:blipFill>
        <p:spPr>
          <a:xfrm>
            <a:off x="10071653" y="4300330"/>
            <a:ext cx="2139492" cy="25576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Nutrition</a:t>
            </a:r>
          </a:p>
        </p:txBody>
      </p:sp>
      <p:sp>
        <p:nvSpPr>
          <p:cNvPr id="191" name="Shape 191"/>
          <p:cNvSpPr txBox="1"/>
          <p:nvPr>
            <p:ph idx="1" type="body"/>
          </p:nvPr>
        </p:nvSpPr>
        <p:spPr>
          <a:xfrm>
            <a:off x="0" y="1580050"/>
            <a:ext cx="10353761" cy="405875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consists of a 100 item multiple choice written exam, with an essay tie breaker question. Each test is related to a specific career or specialty area; questions measure knowledge at the recall, application and analysis levels. Students will be given 90 minutes to finish and complete the exam. This requires a lot of reading and memorization over nutritional facts and knowledge about the importance of nutrition in the healthcare field.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is a good choice for anyone who is interested in healthy lifestyles and better eating habits as well as for those who plan to be a nutritional specialist.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Reading material: </a:t>
            </a:r>
            <a:r>
              <a:rPr b="1" i="0" lang="en-US" sz="2000" u="none" cap="none" strike="noStrike">
                <a:solidFill>
                  <a:schemeClr val="lt2"/>
                </a:solidFill>
                <a:latin typeface="Lustria"/>
                <a:ea typeface="Lustria"/>
                <a:cs typeface="Lustria"/>
                <a:sym typeface="Lustria"/>
              </a:rPr>
              <a:t>Nutrition &amp; Diet Therapy, 11th Edition by Ruth A. Roth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Williams' Basic Nutrition &amp; Diet Therapy, 14th Edition by Staci Nix, MS, RD, CD</a:t>
            </a: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a:p>
            <a:pPr indent="-317500" lvl="0" marL="342900" marR="0" rtl="0" algn="l">
              <a:spcBef>
                <a:spcPts val="1000"/>
              </a:spcBef>
              <a:spcAft>
                <a:spcPts val="0"/>
              </a:spcAft>
              <a:buClr>
                <a:schemeClr val="lt2"/>
              </a:buClr>
              <a:buSzPct val="70000"/>
              <a:buFont typeface="Noto Sans Symbols"/>
              <a:buNone/>
            </a:pPr>
            <a:r>
              <a:t/>
            </a:r>
            <a:endParaRPr b="0" i="0" sz="2000" u="none" cap="none" strike="noStrike">
              <a:solidFill>
                <a:schemeClr val="lt2"/>
              </a:solidFill>
              <a:latin typeface="Lustria"/>
              <a:ea typeface="Lustria"/>
              <a:cs typeface="Lustria"/>
              <a:sym typeface="Lustria"/>
            </a:endParaRPr>
          </a:p>
        </p:txBody>
      </p:sp>
      <p:pic>
        <p:nvPicPr>
          <p:cNvPr id="192" name="Shape 192"/>
          <p:cNvPicPr preferRelativeResize="0"/>
          <p:nvPr/>
        </p:nvPicPr>
        <p:blipFill rotWithShape="1">
          <a:blip r:embed="rId3">
            <a:alphaModFix/>
          </a:blip>
          <a:srcRect b="0" l="0" r="0" t="0"/>
          <a:stretch/>
        </p:blipFill>
        <p:spPr>
          <a:xfrm>
            <a:off x="9873775" y="3952499"/>
            <a:ext cx="2318100" cy="290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913795" y="609600"/>
            <a:ext cx="10353761" cy="97045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Pharmacology Knowledge Test</a:t>
            </a:r>
          </a:p>
        </p:txBody>
      </p:sp>
      <p:sp>
        <p:nvSpPr>
          <p:cNvPr id="198" name="Shape 198"/>
          <p:cNvSpPr txBox="1"/>
          <p:nvPr>
            <p:ph idx="1" type="body"/>
          </p:nvPr>
        </p:nvSpPr>
        <p:spPr>
          <a:xfrm>
            <a:off x="0" y="1580050"/>
            <a:ext cx="9989127" cy="4779186"/>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knowledge test comprises 100 item multiple choice questions and a written tie breaker essay that tests the students knowledge about the spelling, definition, and application of science common to pharmacology in the health field; competitors will define, interpret and apply pharmacology terms and information. This requires an extensive amount of reading as well as higher memorization skills, this event is very competitive and requires lots of time as well.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is a good choice for anyone looking to be a pharmacist later on or for those who have taken higher med classes at school and have prior knowledge.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Reading material: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Fulcher, Soto and Fulcher. Pharmacology: Principles and Applications. Elsevier, Latest edition.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Ford, Susan and Sally Roach. Roach’s Introductory Clinical Pharmacology. Lippincott, Williams and Wilkins, Latest edition.</a:t>
            </a:r>
          </a:p>
        </p:txBody>
      </p:sp>
      <p:pic>
        <p:nvPicPr>
          <p:cNvPr id="199" name="Shape 199"/>
          <p:cNvPicPr preferRelativeResize="0"/>
          <p:nvPr/>
        </p:nvPicPr>
        <p:blipFill rotWithShape="1">
          <a:blip r:embed="rId3">
            <a:alphaModFix/>
          </a:blip>
          <a:srcRect b="0" l="0" r="0" t="0"/>
          <a:stretch/>
        </p:blipFill>
        <p:spPr>
          <a:xfrm>
            <a:off x="9872988" y="3928412"/>
            <a:ext cx="2319011" cy="29295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985925" y="0"/>
            <a:ext cx="10353900" cy="970500"/>
          </a:xfrm>
          <a:prstGeom prst="rect">
            <a:avLst/>
          </a:prstGeom>
          <a:noFill/>
          <a:ln>
            <a:noFill/>
          </a:ln>
          <a:effectLst>
            <a:outerShdw blurRad="25399">
              <a:srgbClr val="000000">
                <a:alpha val="45882"/>
              </a:srgbClr>
            </a:outerShdw>
          </a:effectLst>
        </p:spPr>
        <p:txBody>
          <a:bodyPr anchorCtr="0" anchor="ctr" bIns="45700" lIns="91425" rIns="91425" tIns="45700">
            <a:noAutofit/>
          </a:bodyPr>
          <a:lstStyle/>
          <a:p>
            <a:pPr indent="0" lvl="0" marL="0" marR="0" rtl="0" algn="ctr">
              <a:spcBef>
                <a:spcPts val="0"/>
              </a:spcBef>
              <a:buClr>
                <a:schemeClr val="lt2"/>
              </a:buClr>
              <a:buSzPct val="25000"/>
              <a:buFont typeface="Lustria"/>
              <a:buNone/>
            </a:pPr>
            <a:r>
              <a:rPr b="0" i="0" lang="en-US" sz="4000" u="none" cap="none" strike="noStrike">
                <a:solidFill>
                  <a:schemeClr val="lt2"/>
                </a:solidFill>
                <a:latin typeface="Lustria"/>
                <a:ea typeface="Lustria"/>
                <a:cs typeface="Lustria"/>
                <a:sym typeface="Lustria"/>
              </a:rPr>
              <a:t>Transcultural Health Care Knowledge Test</a:t>
            </a:r>
          </a:p>
        </p:txBody>
      </p:sp>
      <p:sp>
        <p:nvSpPr>
          <p:cNvPr id="205" name="Shape 205"/>
          <p:cNvSpPr txBox="1"/>
          <p:nvPr>
            <p:ph idx="1" type="body"/>
          </p:nvPr>
        </p:nvSpPr>
        <p:spPr>
          <a:xfrm>
            <a:off x="0" y="970450"/>
            <a:ext cx="9767455" cy="5305660"/>
          </a:xfrm>
          <a:prstGeom prst="rect">
            <a:avLst/>
          </a:prstGeom>
          <a:noFill/>
          <a:ln>
            <a:noFill/>
          </a:ln>
          <a:effectLst>
            <a:outerShdw blurRad="25399">
              <a:srgbClr val="000000">
                <a:alpha val="45882"/>
              </a:srgbClr>
            </a:outerShdw>
          </a:effectLst>
        </p:spPr>
        <p:txBody>
          <a:bodyPr anchorCtr="0" anchor="t" bIns="45700" lIns="91425" rIns="91425" tIns="45700">
            <a:noAutofit/>
          </a:bodyPr>
          <a:lstStyle/>
          <a:p>
            <a:pPr indent="-317500" lvl="0" marL="342900" marR="0" rtl="0" algn="l">
              <a:spcBef>
                <a:spcPts val="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consists of 100 item multiple choice questions that tests student’s ability to explore and learn about the importance of cultural competence for the promotion of health, the prevention and treatment of diseases and disorders, and the support of those in a diverse health community. As usual per knowledge tests, this event will consists of a written tie breaker question. It is very heavily based on current medical field knowledge about treating patients from all different cultural backgrounds. It does cover lots of information about patients from all over the world and from different ethnic backgrounds so good memorization skills are needed as well as higher thinking and the ability to empathize.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This event is very good for those who are interested in other people’s backgrounds such as ethnic cultures and religions from around the world and how to treat them. </a:t>
            </a:r>
          </a:p>
          <a:p>
            <a:pPr indent="-317500" lvl="0" marL="342900" marR="0" rtl="0" algn="l">
              <a:spcBef>
                <a:spcPts val="1000"/>
              </a:spcBef>
              <a:spcAft>
                <a:spcPts val="0"/>
              </a:spcAft>
              <a:buClr>
                <a:schemeClr val="lt2"/>
              </a:buClr>
              <a:buSzPct val="70000"/>
              <a:buFont typeface="Noto Sans Symbols"/>
              <a:buChar char="◈"/>
            </a:pPr>
            <a:r>
              <a:rPr b="0" i="0" lang="en-US" sz="2000" u="none" cap="none" strike="noStrike">
                <a:solidFill>
                  <a:schemeClr val="lt2"/>
                </a:solidFill>
                <a:latin typeface="Lustria"/>
                <a:ea typeface="Lustria"/>
                <a:cs typeface="Lustria"/>
                <a:sym typeface="Lustria"/>
              </a:rPr>
              <a:t>Reading material: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Purnell, Larry. Transcultural Health Care: A Culturally Competent Approach, FA Davis. </a:t>
            </a:r>
          </a:p>
          <a:p>
            <a:pPr indent="-317500" lvl="0" marL="342900" marR="0" rtl="0" algn="l">
              <a:spcBef>
                <a:spcPts val="1000"/>
              </a:spcBef>
              <a:spcAft>
                <a:spcPts val="0"/>
              </a:spcAft>
              <a:buClr>
                <a:schemeClr val="lt2"/>
              </a:buClr>
              <a:buSzPct val="70000"/>
              <a:buFont typeface="Noto Sans Symbols"/>
              <a:buChar char="◈"/>
            </a:pPr>
            <a:r>
              <a:rPr b="1" i="0" lang="en-US" sz="2000" u="none" cap="none" strike="noStrike">
                <a:solidFill>
                  <a:schemeClr val="lt2"/>
                </a:solidFill>
                <a:latin typeface="Lustria"/>
                <a:ea typeface="Lustria"/>
                <a:cs typeface="Lustria"/>
                <a:sym typeface="Lustria"/>
              </a:rPr>
              <a:t>Spector, Rachel E. Cultural Diversity in Health and Illness. Prentice Hall. </a:t>
            </a:r>
          </a:p>
        </p:txBody>
      </p:sp>
      <p:pic>
        <p:nvPicPr>
          <p:cNvPr id="206" name="Shape 206"/>
          <p:cNvPicPr preferRelativeResize="0"/>
          <p:nvPr/>
        </p:nvPicPr>
        <p:blipFill rotWithShape="1">
          <a:blip r:embed="rId3">
            <a:alphaModFix/>
          </a:blip>
          <a:srcRect b="0" l="0" r="0" t="0"/>
          <a:stretch/>
        </p:blipFill>
        <p:spPr>
          <a:xfrm>
            <a:off x="9767454" y="3463637"/>
            <a:ext cx="2424544" cy="33943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